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handoutMasterIdLst>
    <p:handoutMasterId r:id="rId13"/>
  </p:handout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userDrawn="1">
          <p15:clr>
            <a:srgbClr val="A4A3A4"/>
          </p15:clr>
        </p15:guide>
        <p15:guide id="2" pos="460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597" autoAdjust="0"/>
  </p:normalViewPr>
  <p:slideViewPr>
    <p:cSldViewPr snapToGrid="0" snapToObjects="1">
      <p:cViewPr varScale="1">
        <p:scale>
          <a:sx n="80" d="100"/>
          <a:sy n="80" d="100"/>
        </p:scale>
        <p:origin x="139" y="72"/>
      </p:cViewPr>
      <p:guideLst>
        <p:guide orient="horz" pos="2592"/>
        <p:guide pos="460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48" d="100"/>
          <a:sy n="48" d="100"/>
        </p:scale>
        <p:origin x="3326" y="91"/>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21DA46-5B9A-7890-B2C4-7C3A5957EAA0}"/>
              </a:ext>
            </a:extLst>
          </p:cNvPr>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AB63A375-A9C7-0D4C-9C5B-3BE3DBAC1DD4}"/>
              </a:ext>
            </a:extLst>
          </p:cNvPr>
          <p:cNvSpPr>
            <a:spLocks noGrp="1"/>
          </p:cNvSpPr>
          <p:nvPr>
            <p:ph type="dt" sz="quarter" idx="1"/>
          </p:nvPr>
        </p:nvSpPr>
        <p:spPr>
          <a:xfrm>
            <a:off x="4660900" y="0"/>
            <a:ext cx="3567113" cy="733425"/>
          </a:xfrm>
          <a:prstGeom prst="rect">
            <a:avLst/>
          </a:prstGeom>
        </p:spPr>
        <p:txBody>
          <a:bodyPr vert="horz" lIns="91440" tIns="45720" rIns="91440" bIns="45720" rtlCol="0"/>
          <a:lstStyle>
            <a:lvl1pPr algn="r">
              <a:defRPr sz="1200"/>
            </a:lvl1pPr>
          </a:lstStyle>
          <a:p>
            <a:fld id="{47A44B80-848F-4C1F-905B-E591A8576187}" type="datetimeFigureOut">
              <a:rPr lang="en-IN" smtClean="0"/>
              <a:t>19-11-2023</a:t>
            </a:fld>
            <a:endParaRPr lang="en-IN"/>
          </a:p>
        </p:txBody>
      </p:sp>
      <p:sp>
        <p:nvSpPr>
          <p:cNvPr id="4" name="Footer Placeholder 3">
            <a:extLst>
              <a:ext uri="{FF2B5EF4-FFF2-40B4-BE49-F238E27FC236}">
                <a16:creationId xmlns:a16="http://schemas.microsoft.com/office/drawing/2014/main" id="{0E9EA765-14EA-6290-A21B-115CE52127B1}"/>
              </a:ext>
            </a:extLst>
          </p:cNvPr>
          <p:cNvSpPr>
            <a:spLocks noGrp="1"/>
          </p:cNvSpPr>
          <p:nvPr>
            <p:ph type="ftr" sz="quarter" idx="2"/>
          </p:nvPr>
        </p:nvSpPr>
        <p:spPr>
          <a:xfrm>
            <a:off x="0" y="13896975"/>
            <a:ext cx="3565525" cy="733425"/>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AB340531-5B7A-2A9F-A578-135668DF6F4E}"/>
              </a:ext>
            </a:extLst>
          </p:cNvPr>
          <p:cNvSpPr>
            <a:spLocks noGrp="1"/>
          </p:cNvSpPr>
          <p:nvPr>
            <p:ph type="sldNum" sz="quarter" idx="3"/>
          </p:nvPr>
        </p:nvSpPr>
        <p:spPr>
          <a:xfrm>
            <a:off x="4660900" y="13896975"/>
            <a:ext cx="3567113" cy="733425"/>
          </a:xfrm>
          <a:prstGeom prst="rect">
            <a:avLst/>
          </a:prstGeom>
        </p:spPr>
        <p:txBody>
          <a:bodyPr vert="horz" lIns="91440" tIns="45720" rIns="91440" bIns="45720" rtlCol="0" anchor="b"/>
          <a:lstStyle>
            <a:lvl1pPr algn="r">
              <a:defRPr sz="1200"/>
            </a:lvl1pPr>
          </a:lstStyle>
          <a:p>
            <a:fld id="{3E5C80B5-7284-46DA-868E-2DFD74AD78B1}" type="slidenum">
              <a:rPr lang="en-IN" smtClean="0"/>
              <a:t>‹#›</a:t>
            </a:fld>
            <a:endParaRPr lang="en-IN"/>
          </a:p>
        </p:txBody>
      </p:sp>
    </p:spTree>
    <p:extLst>
      <p:ext uri="{BB962C8B-B14F-4D97-AF65-F5344CB8AC3E}">
        <p14:creationId xmlns:p14="http://schemas.microsoft.com/office/powerpoint/2010/main" val="35410122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9090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148"/>
          </a:xfrm>
          <a:prstGeom prst="rect">
            <a:avLst/>
          </a:prstGeom>
          <a:solidFill>
            <a:srgbClr val="00002E">
              <a:alpha val="75000"/>
            </a:srgbClr>
          </a:solidFill>
          <a:ln w="53459">
            <a:solidFill>
              <a:srgbClr val="262654"/>
            </a:solidFill>
            <a:prstDash val="solid"/>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0" y="0"/>
            <a:ext cx="14630400" cy="2673429"/>
          </a:xfrm>
          <a:prstGeom prst="rect">
            <a:avLst/>
          </a:prstGeom>
        </p:spPr>
      </p:pic>
      <p:sp>
        <p:nvSpPr>
          <p:cNvPr id="5" name="Text 1"/>
          <p:cNvSpPr/>
          <p:nvPr/>
        </p:nvSpPr>
        <p:spPr>
          <a:xfrm>
            <a:off x="3230880" y="3261598"/>
            <a:ext cx="8168640" cy="401003"/>
          </a:xfrm>
          <a:prstGeom prst="rect">
            <a:avLst/>
          </a:prstGeom>
          <a:noFill/>
          <a:ln/>
        </p:spPr>
        <p:txBody>
          <a:bodyPr wrap="none" rtlCol="0" anchor="t"/>
          <a:lstStyle/>
          <a:p>
            <a:pPr marL="0" indent="0" algn="ctr">
              <a:lnSpc>
                <a:spcPts val="3158"/>
              </a:lnSpc>
              <a:buNone/>
            </a:pPr>
            <a:r>
              <a:rPr lang="en-US" sz="2526" b="1" dirty="0">
                <a:solidFill>
                  <a:srgbClr val="FFFFFF"/>
                </a:solidFill>
                <a:latin typeface="Nunito" pitchFamily="34" charset="0"/>
                <a:ea typeface="Nunito" pitchFamily="34" charset="-122"/>
                <a:cs typeface="Nunito" pitchFamily="34" charset="-120"/>
              </a:rPr>
              <a:t>Object Oriented Programming Methodology Case Study</a:t>
            </a:r>
            <a:endParaRPr lang="en-US" sz="2526" dirty="0"/>
          </a:p>
        </p:txBody>
      </p:sp>
      <p:sp>
        <p:nvSpPr>
          <p:cNvPr id="6" name="Text 2"/>
          <p:cNvSpPr/>
          <p:nvPr/>
        </p:nvSpPr>
        <p:spPr>
          <a:xfrm>
            <a:off x="5604153" y="3876437"/>
            <a:ext cx="3422094" cy="534710"/>
          </a:xfrm>
          <a:prstGeom prst="rect">
            <a:avLst/>
          </a:prstGeom>
          <a:noFill/>
          <a:ln/>
        </p:spPr>
        <p:txBody>
          <a:bodyPr wrap="none" rtlCol="0" anchor="t"/>
          <a:lstStyle/>
          <a:p>
            <a:pPr marL="0" indent="0" algn="ctr">
              <a:lnSpc>
                <a:spcPts val="4210"/>
              </a:lnSpc>
              <a:buNone/>
            </a:pPr>
            <a:r>
              <a:rPr lang="en-US" sz="3368" b="1" u="sng" dirty="0">
                <a:solidFill>
                  <a:srgbClr val="FFFFFF"/>
                </a:solidFill>
                <a:latin typeface="Nunito" pitchFamily="34" charset="0"/>
                <a:ea typeface="Nunito" pitchFamily="34" charset="-122"/>
                <a:cs typeface="Nunito" pitchFamily="34" charset="-120"/>
              </a:rPr>
              <a:t>Banking System</a:t>
            </a:r>
            <a:endParaRPr lang="en-US" sz="3368" dirty="0"/>
          </a:p>
        </p:txBody>
      </p:sp>
      <p:sp>
        <p:nvSpPr>
          <p:cNvPr id="7" name="Shape 3"/>
          <p:cNvSpPr/>
          <p:nvPr/>
        </p:nvSpPr>
        <p:spPr>
          <a:xfrm>
            <a:off x="2534364" y="4731901"/>
            <a:ext cx="9561671" cy="2328505"/>
          </a:xfrm>
          <a:prstGeom prst="roundRect">
            <a:avLst>
              <a:gd name="adj" fmla="val 16534"/>
            </a:avLst>
          </a:prstGeom>
          <a:solidFill>
            <a:srgbClr val="00002E"/>
          </a:solidFill>
          <a:ln w="53459">
            <a:solidFill>
              <a:srgbClr val="262654"/>
            </a:solidFill>
            <a:prstDash val="solid"/>
          </a:ln>
        </p:spPr>
      </p:sp>
      <p:sp>
        <p:nvSpPr>
          <p:cNvPr id="8" name="Text 4"/>
          <p:cNvSpPr/>
          <p:nvPr/>
        </p:nvSpPr>
        <p:spPr>
          <a:xfrm>
            <a:off x="2801779" y="4921210"/>
            <a:ext cx="4229695" cy="342067"/>
          </a:xfrm>
          <a:prstGeom prst="rect">
            <a:avLst/>
          </a:prstGeom>
          <a:noFill/>
          <a:ln/>
        </p:spPr>
        <p:txBody>
          <a:bodyPr wrap="none" rtlCol="0" anchor="t"/>
          <a:lstStyle/>
          <a:p>
            <a:pPr marL="0" indent="0">
              <a:lnSpc>
                <a:spcPts val="2695"/>
              </a:lnSpc>
              <a:buNone/>
            </a:pPr>
            <a:endParaRPr lang="en-US" sz="1684" dirty="0"/>
          </a:p>
        </p:txBody>
      </p:sp>
      <p:sp>
        <p:nvSpPr>
          <p:cNvPr id="9" name="Text 5"/>
          <p:cNvSpPr/>
          <p:nvPr/>
        </p:nvSpPr>
        <p:spPr>
          <a:xfrm>
            <a:off x="2801779" y="5477113"/>
            <a:ext cx="2232660" cy="334089"/>
          </a:xfrm>
          <a:prstGeom prst="rect">
            <a:avLst/>
          </a:prstGeom>
          <a:noFill/>
          <a:ln/>
        </p:spPr>
        <p:txBody>
          <a:bodyPr wrap="none" rtlCol="0" anchor="t"/>
          <a:lstStyle/>
          <a:p>
            <a:pPr marL="0" indent="0">
              <a:lnSpc>
                <a:spcPts val="2631"/>
              </a:lnSpc>
              <a:buNone/>
            </a:pPr>
            <a:r>
              <a:rPr lang="en-US" sz="2105" b="1" dirty="0">
                <a:solidFill>
                  <a:srgbClr val="FFFFFF"/>
                </a:solidFill>
                <a:latin typeface="Nunito" pitchFamily="34" charset="0"/>
                <a:ea typeface="Nunito" pitchFamily="34" charset="-122"/>
                <a:cs typeface="Nunito" pitchFamily="34" charset="-120"/>
              </a:rPr>
              <a:t>Team: HelloWorld</a:t>
            </a:r>
            <a:endParaRPr lang="en-US" sz="2105" dirty="0"/>
          </a:p>
        </p:txBody>
      </p:sp>
      <p:sp>
        <p:nvSpPr>
          <p:cNvPr id="10" name="Text 6"/>
          <p:cNvSpPr/>
          <p:nvPr/>
        </p:nvSpPr>
        <p:spPr>
          <a:xfrm>
            <a:off x="2801779" y="6025039"/>
            <a:ext cx="2499360" cy="334089"/>
          </a:xfrm>
          <a:prstGeom prst="rect">
            <a:avLst/>
          </a:prstGeom>
          <a:noFill/>
          <a:ln/>
        </p:spPr>
        <p:txBody>
          <a:bodyPr wrap="none" rtlCol="0" anchor="t"/>
          <a:lstStyle/>
          <a:p>
            <a:pPr marL="0" indent="0">
              <a:lnSpc>
                <a:spcPts val="2631"/>
              </a:lnSpc>
              <a:buNone/>
            </a:pPr>
            <a:r>
              <a:rPr lang="en-US" sz="2105" b="1" dirty="0">
                <a:solidFill>
                  <a:srgbClr val="FFFFFF"/>
                </a:solidFill>
                <a:latin typeface="Nunito" pitchFamily="34" charset="0"/>
                <a:ea typeface="Nunito" pitchFamily="34" charset="-122"/>
                <a:cs typeface="Nunito" pitchFamily="34" charset="-120"/>
              </a:rPr>
              <a:t>Mentor: Dr. A Pathre</a:t>
            </a:r>
            <a:endParaRPr lang="en-US" sz="2105" dirty="0"/>
          </a:p>
        </p:txBody>
      </p:sp>
      <p:sp>
        <p:nvSpPr>
          <p:cNvPr id="11" name="Text 7"/>
          <p:cNvSpPr/>
          <p:nvPr/>
        </p:nvSpPr>
        <p:spPr>
          <a:xfrm>
            <a:off x="7466767" y="4921210"/>
            <a:ext cx="4361974" cy="342067"/>
          </a:xfrm>
          <a:prstGeom prst="rect">
            <a:avLst/>
          </a:prstGeom>
          <a:noFill/>
          <a:ln/>
        </p:spPr>
        <p:txBody>
          <a:bodyPr wrap="none" rtlCol="0" anchor="t"/>
          <a:lstStyle/>
          <a:p>
            <a:pPr marL="0" indent="0">
              <a:lnSpc>
                <a:spcPts val="2695"/>
              </a:lnSpc>
              <a:buNone/>
            </a:pPr>
            <a:r>
              <a:rPr lang="en-US" sz="1684" dirty="0">
                <a:solidFill>
                  <a:srgbClr val="FFFFFF"/>
                </a:solidFill>
                <a:latin typeface="PT Sans" pitchFamily="34" charset="0"/>
                <a:ea typeface="PT Sans" pitchFamily="34" charset="-122"/>
                <a:cs typeface="PT Sans" pitchFamily="34" charset="-120"/>
              </a:rPr>
              <a:t>Team Members:</a:t>
            </a:r>
            <a:endParaRPr lang="en-US" sz="1684" dirty="0"/>
          </a:p>
        </p:txBody>
      </p:sp>
      <p:sp>
        <p:nvSpPr>
          <p:cNvPr id="12" name="Text 8"/>
          <p:cNvSpPr/>
          <p:nvPr/>
        </p:nvSpPr>
        <p:spPr>
          <a:xfrm>
            <a:off x="7740372" y="5391507"/>
            <a:ext cx="4088368" cy="273725"/>
          </a:xfrm>
          <a:prstGeom prst="rect">
            <a:avLst/>
          </a:prstGeom>
          <a:noFill/>
          <a:ln/>
        </p:spPr>
        <p:txBody>
          <a:bodyPr wrap="none" rtlCol="0" anchor="t"/>
          <a:lstStyle/>
          <a:p>
            <a:pPr marL="342900" indent="-342900" algn="l">
              <a:lnSpc>
                <a:spcPts val="2156"/>
              </a:lnSpc>
              <a:buSzPct val="100000"/>
              <a:buChar char="•"/>
            </a:pPr>
            <a:r>
              <a:rPr lang="en-US" sz="1347" dirty="0">
                <a:solidFill>
                  <a:srgbClr val="FFFFFF"/>
                </a:solidFill>
                <a:latin typeface="PT Sans" pitchFamily="34" charset="0"/>
                <a:ea typeface="PT Sans" pitchFamily="34" charset="-122"/>
                <a:cs typeface="PT Sans" pitchFamily="34" charset="-120"/>
              </a:rPr>
              <a:t>Vishwasjeet Kr Gupta (Leader- 0131CS221225) </a:t>
            </a:r>
            <a:endParaRPr lang="en-US" sz="1347" dirty="0"/>
          </a:p>
        </p:txBody>
      </p:sp>
      <p:sp>
        <p:nvSpPr>
          <p:cNvPr id="13" name="Text 9"/>
          <p:cNvSpPr/>
          <p:nvPr/>
        </p:nvSpPr>
        <p:spPr>
          <a:xfrm>
            <a:off x="7740372" y="5793462"/>
            <a:ext cx="4088368" cy="273725"/>
          </a:xfrm>
          <a:prstGeom prst="rect">
            <a:avLst/>
          </a:prstGeom>
          <a:noFill/>
          <a:ln/>
        </p:spPr>
        <p:txBody>
          <a:bodyPr wrap="none" rtlCol="0" anchor="t"/>
          <a:lstStyle/>
          <a:p>
            <a:pPr marL="342900" indent="-342900" algn="l">
              <a:lnSpc>
                <a:spcPts val="2156"/>
              </a:lnSpc>
              <a:buSzPct val="100000"/>
              <a:buChar char="•"/>
            </a:pPr>
            <a:r>
              <a:rPr lang="en-US" sz="1347" dirty="0">
                <a:solidFill>
                  <a:srgbClr val="FFFFFF"/>
                </a:solidFill>
                <a:latin typeface="PT Sans" pitchFamily="34" charset="0"/>
                <a:ea typeface="PT Sans" pitchFamily="34" charset="-122"/>
                <a:cs typeface="PT Sans" pitchFamily="34" charset="-120"/>
              </a:rPr>
              <a:t>Sunil Rathore (131CS221208)</a:t>
            </a:r>
            <a:endParaRPr lang="en-US" sz="1347" dirty="0"/>
          </a:p>
        </p:txBody>
      </p:sp>
      <p:sp>
        <p:nvSpPr>
          <p:cNvPr id="14" name="Text 10"/>
          <p:cNvSpPr/>
          <p:nvPr/>
        </p:nvSpPr>
        <p:spPr>
          <a:xfrm>
            <a:off x="7740372" y="6195417"/>
            <a:ext cx="4088368" cy="273725"/>
          </a:xfrm>
          <a:prstGeom prst="rect">
            <a:avLst/>
          </a:prstGeom>
          <a:noFill/>
          <a:ln/>
        </p:spPr>
        <p:txBody>
          <a:bodyPr wrap="none" rtlCol="0" anchor="t"/>
          <a:lstStyle/>
          <a:p>
            <a:pPr marL="342900" indent="-342900" algn="l">
              <a:lnSpc>
                <a:spcPts val="2156"/>
              </a:lnSpc>
              <a:buSzPct val="100000"/>
              <a:buChar char="•"/>
            </a:pPr>
            <a:r>
              <a:rPr lang="en-US" sz="1347" dirty="0">
                <a:solidFill>
                  <a:srgbClr val="FFFFFF"/>
                </a:solidFill>
                <a:latin typeface="PT Sans" pitchFamily="34" charset="0"/>
                <a:ea typeface="PT Sans" pitchFamily="34" charset="-122"/>
                <a:cs typeface="PT Sans" pitchFamily="34" charset="-120"/>
              </a:rPr>
              <a:t>Ram Vinay Kumar (LE)</a:t>
            </a:r>
            <a:endParaRPr lang="en-US" sz="1347" dirty="0"/>
          </a:p>
        </p:txBody>
      </p:sp>
      <p:sp>
        <p:nvSpPr>
          <p:cNvPr id="15" name="Text 11"/>
          <p:cNvSpPr/>
          <p:nvPr/>
        </p:nvSpPr>
        <p:spPr>
          <a:xfrm>
            <a:off x="7740372" y="6597372"/>
            <a:ext cx="4088368" cy="273725"/>
          </a:xfrm>
          <a:prstGeom prst="rect">
            <a:avLst/>
          </a:prstGeom>
          <a:noFill/>
          <a:ln/>
        </p:spPr>
        <p:txBody>
          <a:bodyPr wrap="none" rtlCol="0" anchor="t"/>
          <a:lstStyle/>
          <a:p>
            <a:pPr marL="342900" indent="-342900" algn="l">
              <a:lnSpc>
                <a:spcPts val="2156"/>
              </a:lnSpc>
              <a:buSzPct val="100000"/>
              <a:buChar char="•"/>
            </a:pPr>
            <a:r>
              <a:rPr lang="en-US" sz="1347" dirty="0">
                <a:solidFill>
                  <a:srgbClr val="FFFFFF"/>
                </a:solidFill>
                <a:latin typeface="PT Sans" pitchFamily="34" charset="0"/>
                <a:ea typeface="PT Sans" pitchFamily="34" charset="-122"/>
                <a:cs typeface="PT Sans" pitchFamily="34" charset="-120"/>
              </a:rPr>
              <a:t>Vivek Agarwal (0131CS221226)</a:t>
            </a:r>
            <a:endParaRPr lang="en-US" sz="1347" dirty="0"/>
          </a:p>
        </p:txBody>
      </p:sp>
      <p:sp>
        <p:nvSpPr>
          <p:cNvPr id="16" name="Text 12"/>
          <p:cNvSpPr/>
          <p:nvPr/>
        </p:nvSpPr>
        <p:spPr>
          <a:xfrm>
            <a:off x="2534364" y="7300912"/>
            <a:ext cx="9561671" cy="342067"/>
          </a:xfrm>
          <a:prstGeom prst="rect">
            <a:avLst/>
          </a:prstGeom>
          <a:noFill/>
          <a:ln/>
        </p:spPr>
        <p:txBody>
          <a:bodyPr wrap="none" rtlCol="0" anchor="t"/>
          <a:lstStyle/>
          <a:p>
            <a:pPr marL="0" indent="0" algn="ctr">
              <a:lnSpc>
                <a:spcPts val="2695"/>
              </a:lnSpc>
              <a:buNone/>
            </a:pPr>
            <a:r>
              <a:rPr lang="en-US" sz="1684" b="1" dirty="0">
                <a:solidFill>
                  <a:srgbClr val="FFFFFF"/>
                </a:solidFill>
                <a:latin typeface="PT Sans" pitchFamily="34" charset="0"/>
                <a:ea typeface="PT Sans" pitchFamily="34" charset="-122"/>
                <a:cs typeface="PT Sans" pitchFamily="34" charset="-120"/>
              </a:rPr>
              <a:t>Department of Computer Science and Engineering</a:t>
            </a:r>
            <a:endParaRPr lang="en-US" sz="1684"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5" name="Shape 1"/>
          <p:cNvSpPr/>
          <p:nvPr/>
        </p:nvSpPr>
        <p:spPr>
          <a:xfrm>
            <a:off x="0" y="0"/>
            <a:ext cx="14630400" cy="8233172"/>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3172"/>
          </a:xfrm>
          <a:prstGeom prst="rect">
            <a:avLst/>
          </a:prstGeom>
          <a:solidFill>
            <a:srgbClr val="00002E">
              <a:alpha val="75000"/>
            </a:srgbClr>
          </a:solidFill>
          <a:ln w="52745">
            <a:solidFill>
              <a:srgbClr val="262654"/>
            </a:solidFill>
            <a:prstDash val="solid"/>
          </a:ln>
        </p:spPr>
      </p:sp>
      <p:pic>
        <p:nvPicPr>
          <p:cNvPr id="4" name="Image 1" descr="preencoded.png"/>
          <p:cNvPicPr>
            <a:picLocks noChangeAspect="1"/>
          </p:cNvPicPr>
          <p:nvPr/>
        </p:nvPicPr>
        <p:blipFill>
          <a:blip r:embed="rId4"/>
          <a:stretch>
            <a:fillRect/>
          </a:stretch>
        </p:blipFill>
        <p:spPr>
          <a:xfrm>
            <a:off x="0" y="0"/>
            <a:ext cx="14630400" cy="8233172"/>
          </a:xfrm>
          <a:prstGeom prst="rect">
            <a:avLst/>
          </a:prstGeom>
        </p:spPr>
      </p:pic>
      <p:sp>
        <p:nvSpPr>
          <p:cNvPr id="6" name="Text 2"/>
          <p:cNvSpPr/>
          <p:nvPr/>
        </p:nvSpPr>
        <p:spPr>
          <a:xfrm>
            <a:off x="2589133" y="581382"/>
            <a:ext cx="8976360" cy="330398"/>
          </a:xfrm>
          <a:prstGeom prst="rect">
            <a:avLst/>
          </a:prstGeom>
          <a:noFill/>
          <a:ln/>
        </p:spPr>
        <p:txBody>
          <a:bodyPr wrap="none" rtlCol="0" anchor="t"/>
          <a:lstStyle/>
          <a:p>
            <a:pPr marL="0" indent="0">
              <a:lnSpc>
                <a:spcPts val="2601"/>
              </a:lnSpc>
              <a:buNone/>
            </a:pPr>
            <a:r>
              <a:rPr lang="en-US" sz="2081" b="1" dirty="0">
                <a:solidFill>
                  <a:srgbClr val="FFFFFF"/>
                </a:solidFill>
                <a:latin typeface="Nunito" pitchFamily="34" charset="0"/>
                <a:ea typeface="Nunito" pitchFamily="34" charset="-122"/>
                <a:cs typeface="Nunito" pitchFamily="34" charset="-120"/>
              </a:rPr>
              <a:t>Object Oriented Programming Methodology Case Study - Banking System</a:t>
            </a:r>
            <a:endParaRPr lang="en-US" sz="2081" dirty="0"/>
          </a:p>
        </p:txBody>
      </p:sp>
      <p:sp>
        <p:nvSpPr>
          <p:cNvPr id="7" name="Text 3"/>
          <p:cNvSpPr/>
          <p:nvPr/>
        </p:nvSpPr>
        <p:spPr>
          <a:xfrm>
            <a:off x="5974080" y="1123117"/>
            <a:ext cx="2682240" cy="396478"/>
          </a:xfrm>
          <a:prstGeom prst="rect">
            <a:avLst/>
          </a:prstGeom>
          <a:noFill/>
          <a:ln/>
        </p:spPr>
        <p:txBody>
          <a:bodyPr wrap="none" rtlCol="0" anchor="t"/>
          <a:lstStyle/>
          <a:p>
            <a:pPr marL="0" indent="0" algn="ctr">
              <a:lnSpc>
                <a:spcPts val="3122"/>
              </a:lnSpc>
              <a:buNone/>
            </a:pPr>
            <a:r>
              <a:rPr lang="en-US" sz="3200" b="1" dirty="0">
                <a:solidFill>
                  <a:srgbClr val="59ABA9"/>
                </a:solidFill>
                <a:latin typeface="Nunito" pitchFamily="34" charset="0"/>
                <a:ea typeface="Nunito" pitchFamily="34" charset="-122"/>
                <a:cs typeface="Nunito" pitchFamily="34" charset="-120"/>
              </a:rPr>
              <a:t>Team: HelloWorld</a:t>
            </a:r>
            <a:endParaRPr lang="en-US" sz="3200" b="1" dirty="0"/>
          </a:p>
        </p:txBody>
      </p:sp>
      <p:sp>
        <p:nvSpPr>
          <p:cNvPr id="8" name="Shape 4"/>
          <p:cNvSpPr/>
          <p:nvPr/>
        </p:nvSpPr>
        <p:spPr>
          <a:xfrm>
            <a:off x="2801660" y="1836658"/>
            <a:ext cx="1700093" cy="1700093"/>
          </a:xfrm>
          <a:prstGeom prst="roundRect">
            <a:avLst>
              <a:gd name="adj" fmla="val 22386"/>
            </a:avLst>
          </a:prstGeom>
          <a:noFill/>
          <a:ln w="26313">
            <a:solidFill>
              <a:srgbClr val="F2B42D"/>
            </a:solidFill>
            <a:prstDash val="solid"/>
          </a:ln>
        </p:spPr>
      </p:sp>
      <p:pic>
        <p:nvPicPr>
          <p:cNvPr id="9" name="Image 2" descr="preencoded.png"/>
          <p:cNvPicPr>
            <a:picLocks noChangeAspect="1"/>
          </p:cNvPicPr>
          <p:nvPr/>
        </p:nvPicPr>
        <p:blipFill>
          <a:blip r:embed="rId5"/>
          <a:stretch>
            <a:fillRect/>
          </a:stretch>
        </p:blipFill>
        <p:spPr>
          <a:xfrm>
            <a:off x="2827972" y="1862971"/>
            <a:ext cx="1647468" cy="1647468"/>
          </a:xfrm>
          <a:prstGeom prst="rect">
            <a:avLst/>
          </a:prstGeom>
        </p:spPr>
      </p:pic>
      <p:sp>
        <p:nvSpPr>
          <p:cNvPr id="10" name="Text 5"/>
          <p:cNvSpPr/>
          <p:nvPr/>
        </p:nvSpPr>
        <p:spPr>
          <a:xfrm>
            <a:off x="2589133" y="3800951"/>
            <a:ext cx="2125147" cy="338257"/>
          </a:xfrm>
          <a:prstGeom prst="rect">
            <a:avLst/>
          </a:prstGeom>
          <a:noFill/>
          <a:ln/>
        </p:spPr>
        <p:txBody>
          <a:bodyPr wrap="none" rtlCol="0" anchor="t"/>
          <a:lstStyle/>
          <a:p>
            <a:pPr marL="0" indent="0" algn="ctr">
              <a:lnSpc>
                <a:spcPts val="2664"/>
              </a:lnSpc>
              <a:buNone/>
            </a:pPr>
            <a:r>
              <a:rPr lang="en-US" dirty="0">
                <a:solidFill>
                  <a:srgbClr val="F2B42D"/>
                </a:solidFill>
                <a:latin typeface="PT Sans" pitchFamily="34" charset="0"/>
                <a:ea typeface="PT Sans" pitchFamily="34" charset="-122"/>
                <a:cs typeface="PT Sans" pitchFamily="34" charset="-120"/>
              </a:rPr>
              <a:t>Vishwasjeet Kr Gupta</a:t>
            </a:r>
            <a:endParaRPr lang="en-US" dirty="0"/>
          </a:p>
        </p:txBody>
      </p:sp>
      <p:sp>
        <p:nvSpPr>
          <p:cNvPr id="11" name="Text 6"/>
          <p:cNvSpPr/>
          <p:nvPr/>
        </p:nvSpPr>
        <p:spPr>
          <a:xfrm>
            <a:off x="2589133" y="4329470"/>
            <a:ext cx="2125147" cy="541258"/>
          </a:xfrm>
          <a:prstGeom prst="rect">
            <a:avLst/>
          </a:prstGeom>
          <a:noFill/>
          <a:ln/>
        </p:spPr>
        <p:txBody>
          <a:bodyPr wrap="square" rtlCol="0" anchor="t"/>
          <a:lstStyle/>
          <a:p>
            <a:pPr marL="0" indent="0" algn="ctr">
              <a:lnSpc>
                <a:spcPts val="2131"/>
              </a:lnSpc>
              <a:buNone/>
            </a:pPr>
            <a:r>
              <a:rPr lang="en-US" sz="1600" dirty="0">
                <a:solidFill>
                  <a:srgbClr val="FFFFFF"/>
                </a:solidFill>
                <a:latin typeface="PT Sans" pitchFamily="34" charset="0"/>
                <a:ea typeface="PT Sans" pitchFamily="34" charset="-122"/>
                <a:cs typeface="PT Sans" pitchFamily="34" charset="-120"/>
              </a:rPr>
              <a:t>(0131CS221225)
(Team Leader)</a:t>
            </a:r>
            <a:endParaRPr lang="en-US" sz="1600" dirty="0"/>
          </a:p>
        </p:txBody>
      </p:sp>
      <p:sp>
        <p:nvSpPr>
          <p:cNvPr id="12" name="Text 7"/>
          <p:cNvSpPr/>
          <p:nvPr/>
        </p:nvSpPr>
        <p:spPr>
          <a:xfrm>
            <a:off x="2589133" y="5060990"/>
            <a:ext cx="2125147" cy="338257"/>
          </a:xfrm>
          <a:prstGeom prst="rect">
            <a:avLst/>
          </a:prstGeom>
          <a:noFill/>
          <a:ln/>
        </p:spPr>
        <p:txBody>
          <a:bodyPr wrap="none" rtlCol="0" anchor="t"/>
          <a:lstStyle/>
          <a:p>
            <a:pPr marL="0" indent="0" algn="ctr">
              <a:lnSpc>
                <a:spcPts val="2664"/>
              </a:lnSpc>
              <a:buNone/>
            </a:pPr>
            <a:endParaRPr lang="en-US" sz="1665" dirty="0"/>
          </a:p>
        </p:txBody>
      </p:sp>
      <p:sp>
        <p:nvSpPr>
          <p:cNvPr id="13" name="Shape 8"/>
          <p:cNvSpPr/>
          <p:nvPr/>
        </p:nvSpPr>
        <p:spPr>
          <a:xfrm>
            <a:off x="5243870" y="1836658"/>
            <a:ext cx="1700213" cy="1700213"/>
          </a:xfrm>
          <a:prstGeom prst="roundRect">
            <a:avLst>
              <a:gd name="adj" fmla="val 22384"/>
            </a:avLst>
          </a:prstGeom>
          <a:noFill/>
          <a:ln w="26313">
            <a:solidFill>
              <a:srgbClr val="D7425E"/>
            </a:solidFill>
            <a:prstDash val="solid"/>
          </a:ln>
        </p:spPr>
      </p:sp>
      <p:pic>
        <p:nvPicPr>
          <p:cNvPr id="14" name="Image 3" descr="preencoded.png"/>
          <p:cNvPicPr>
            <a:picLocks noChangeAspect="1"/>
          </p:cNvPicPr>
          <p:nvPr/>
        </p:nvPicPr>
        <p:blipFill>
          <a:blip r:embed="rId6"/>
          <a:stretch>
            <a:fillRect/>
          </a:stretch>
        </p:blipFill>
        <p:spPr>
          <a:xfrm>
            <a:off x="5270182" y="1862971"/>
            <a:ext cx="1647587" cy="1647587"/>
          </a:xfrm>
          <a:prstGeom prst="rect">
            <a:avLst/>
          </a:prstGeom>
        </p:spPr>
      </p:pic>
      <p:sp>
        <p:nvSpPr>
          <p:cNvPr id="15" name="Text 9"/>
          <p:cNvSpPr/>
          <p:nvPr/>
        </p:nvSpPr>
        <p:spPr>
          <a:xfrm>
            <a:off x="5031343" y="3801070"/>
            <a:ext cx="2125266" cy="338257"/>
          </a:xfrm>
          <a:prstGeom prst="rect">
            <a:avLst/>
          </a:prstGeom>
          <a:noFill/>
          <a:ln/>
        </p:spPr>
        <p:txBody>
          <a:bodyPr wrap="none" rtlCol="0" anchor="t"/>
          <a:lstStyle/>
          <a:p>
            <a:pPr marL="0" indent="0" algn="ctr">
              <a:lnSpc>
                <a:spcPts val="2664"/>
              </a:lnSpc>
              <a:buNone/>
            </a:pPr>
            <a:r>
              <a:rPr lang="en-US" dirty="0">
                <a:solidFill>
                  <a:srgbClr val="D7425E"/>
                </a:solidFill>
                <a:latin typeface="PT Sans" pitchFamily="34" charset="0"/>
                <a:ea typeface="PT Sans" pitchFamily="34" charset="-122"/>
                <a:cs typeface="PT Sans" pitchFamily="34" charset="-120"/>
              </a:rPr>
              <a:t>Sunil Rathore</a:t>
            </a:r>
            <a:endParaRPr lang="en-US" dirty="0"/>
          </a:p>
        </p:txBody>
      </p:sp>
      <p:sp>
        <p:nvSpPr>
          <p:cNvPr id="16" name="Text 10"/>
          <p:cNvSpPr/>
          <p:nvPr/>
        </p:nvSpPr>
        <p:spPr>
          <a:xfrm>
            <a:off x="5031343" y="4329589"/>
            <a:ext cx="2125266" cy="541258"/>
          </a:xfrm>
          <a:prstGeom prst="rect">
            <a:avLst/>
          </a:prstGeom>
          <a:noFill/>
          <a:ln/>
        </p:spPr>
        <p:txBody>
          <a:bodyPr wrap="square" rtlCol="0" anchor="t"/>
          <a:lstStyle/>
          <a:p>
            <a:pPr marL="0" indent="0" algn="ctr">
              <a:lnSpc>
                <a:spcPts val="2131"/>
              </a:lnSpc>
              <a:buNone/>
            </a:pPr>
            <a:r>
              <a:rPr lang="en-US" sz="1600" dirty="0">
                <a:solidFill>
                  <a:srgbClr val="FFFFFF"/>
                </a:solidFill>
                <a:latin typeface="PT Sans" pitchFamily="34" charset="0"/>
                <a:ea typeface="PT Sans" pitchFamily="34" charset="-122"/>
                <a:cs typeface="PT Sans" pitchFamily="34" charset="-120"/>
              </a:rPr>
              <a:t>(0131CS221208)
(Team Member)</a:t>
            </a:r>
            <a:endParaRPr lang="en-US" sz="1600" dirty="0"/>
          </a:p>
        </p:txBody>
      </p:sp>
      <p:sp>
        <p:nvSpPr>
          <p:cNvPr id="17" name="Shape 11"/>
          <p:cNvSpPr/>
          <p:nvPr/>
        </p:nvSpPr>
        <p:spPr>
          <a:xfrm>
            <a:off x="7686199" y="1836658"/>
            <a:ext cx="1700213" cy="1700213"/>
          </a:xfrm>
          <a:prstGeom prst="roundRect">
            <a:avLst>
              <a:gd name="adj" fmla="val 22384"/>
            </a:avLst>
          </a:prstGeom>
          <a:noFill/>
          <a:ln w="26313">
            <a:solidFill>
              <a:srgbClr val="DD785E"/>
            </a:solidFill>
            <a:prstDash val="solid"/>
          </a:ln>
        </p:spPr>
      </p:sp>
      <p:pic>
        <p:nvPicPr>
          <p:cNvPr id="18" name="Image 4" descr="preencoded.png"/>
          <p:cNvPicPr>
            <a:picLocks noChangeAspect="1"/>
          </p:cNvPicPr>
          <p:nvPr/>
        </p:nvPicPr>
        <p:blipFill>
          <a:blip r:embed="rId7"/>
          <a:stretch>
            <a:fillRect/>
          </a:stretch>
        </p:blipFill>
        <p:spPr>
          <a:xfrm>
            <a:off x="7712512" y="1862971"/>
            <a:ext cx="1647587" cy="1647587"/>
          </a:xfrm>
          <a:prstGeom prst="rect">
            <a:avLst/>
          </a:prstGeom>
        </p:spPr>
      </p:pic>
      <p:sp>
        <p:nvSpPr>
          <p:cNvPr id="19" name="Text 12"/>
          <p:cNvSpPr/>
          <p:nvPr/>
        </p:nvSpPr>
        <p:spPr>
          <a:xfrm>
            <a:off x="7473672" y="3801070"/>
            <a:ext cx="2125266" cy="338257"/>
          </a:xfrm>
          <a:prstGeom prst="rect">
            <a:avLst/>
          </a:prstGeom>
          <a:noFill/>
          <a:ln/>
        </p:spPr>
        <p:txBody>
          <a:bodyPr wrap="none" rtlCol="0" anchor="t"/>
          <a:lstStyle/>
          <a:p>
            <a:pPr marL="0" indent="0" algn="ctr">
              <a:lnSpc>
                <a:spcPts val="2664"/>
              </a:lnSpc>
              <a:buNone/>
            </a:pPr>
            <a:r>
              <a:rPr lang="en-US" dirty="0">
                <a:solidFill>
                  <a:srgbClr val="DD785E"/>
                </a:solidFill>
                <a:latin typeface="PT Sans" pitchFamily="34" charset="0"/>
                <a:ea typeface="PT Sans" pitchFamily="34" charset="-122"/>
                <a:cs typeface="PT Sans" pitchFamily="34" charset="-120"/>
              </a:rPr>
              <a:t>Ram Vinay</a:t>
            </a:r>
            <a:endParaRPr lang="en-US" dirty="0"/>
          </a:p>
        </p:txBody>
      </p:sp>
      <p:sp>
        <p:nvSpPr>
          <p:cNvPr id="20" name="Text 13"/>
          <p:cNvSpPr/>
          <p:nvPr/>
        </p:nvSpPr>
        <p:spPr>
          <a:xfrm>
            <a:off x="7473672" y="4329589"/>
            <a:ext cx="2125266" cy="541258"/>
          </a:xfrm>
          <a:prstGeom prst="rect">
            <a:avLst/>
          </a:prstGeom>
          <a:noFill/>
          <a:ln/>
        </p:spPr>
        <p:txBody>
          <a:bodyPr wrap="square" rtlCol="0" anchor="t"/>
          <a:lstStyle/>
          <a:p>
            <a:pPr marL="0" indent="0" algn="ctr">
              <a:lnSpc>
                <a:spcPts val="2131"/>
              </a:lnSpc>
              <a:buNone/>
            </a:pPr>
            <a:r>
              <a:rPr lang="en-US" sz="1600" dirty="0">
                <a:solidFill>
                  <a:srgbClr val="FFFFFF"/>
                </a:solidFill>
                <a:latin typeface="PT Sans" pitchFamily="34" charset="0"/>
                <a:ea typeface="PT Sans" pitchFamily="34" charset="-122"/>
                <a:cs typeface="PT Sans" pitchFamily="34" charset="-120"/>
              </a:rPr>
              <a:t>(LE)
(Team Member)</a:t>
            </a:r>
            <a:endParaRPr lang="en-US" sz="1600" dirty="0"/>
          </a:p>
        </p:txBody>
      </p:sp>
      <p:sp>
        <p:nvSpPr>
          <p:cNvPr id="21" name="Shape 14"/>
          <p:cNvSpPr/>
          <p:nvPr/>
        </p:nvSpPr>
        <p:spPr>
          <a:xfrm>
            <a:off x="10128528" y="1836658"/>
            <a:ext cx="1700213" cy="1700213"/>
          </a:xfrm>
          <a:prstGeom prst="roundRect">
            <a:avLst>
              <a:gd name="adj" fmla="val 22384"/>
            </a:avLst>
          </a:prstGeom>
          <a:noFill/>
          <a:ln w="26313">
            <a:solidFill>
              <a:srgbClr val="48A8E2"/>
            </a:solidFill>
            <a:prstDash val="solid"/>
          </a:ln>
        </p:spPr>
      </p:sp>
      <p:pic>
        <p:nvPicPr>
          <p:cNvPr id="22" name="Image 5" descr="preencoded.png"/>
          <p:cNvPicPr>
            <a:picLocks noChangeAspect="1"/>
          </p:cNvPicPr>
          <p:nvPr/>
        </p:nvPicPr>
        <p:blipFill>
          <a:blip r:embed="rId8"/>
          <a:stretch>
            <a:fillRect/>
          </a:stretch>
        </p:blipFill>
        <p:spPr>
          <a:xfrm>
            <a:off x="10154841" y="1862971"/>
            <a:ext cx="1647587" cy="1647587"/>
          </a:xfrm>
          <a:prstGeom prst="rect">
            <a:avLst/>
          </a:prstGeom>
        </p:spPr>
      </p:pic>
      <p:sp>
        <p:nvSpPr>
          <p:cNvPr id="23" name="Text 15"/>
          <p:cNvSpPr/>
          <p:nvPr/>
        </p:nvSpPr>
        <p:spPr>
          <a:xfrm>
            <a:off x="9916001" y="3801070"/>
            <a:ext cx="2125266" cy="338257"/>
          </a:xfrm>
          <a:prstGeom prst="rect">
            <a:avLst/>
          </a:prstGeom>
          <a:noFill/>
          <a:ln/>
        </p:spPr>
        <p:txBody>
          <a:bodyPr wrap="none" rtlCol="0" anchor="t"/>
          <a:lstStyle/>
          <a:p>
            <a:pPr marL="0" indent="0" algn="ctr">
              <a:lnSpc>
                <a:spcPts val="2664"/>
              </a:lnSpc>
              <a:buNone/>
            </a:pPr>
            <a:r>
              <a:rPr lang="en-US" dirty="0">
                <a:solidFill>
                  <a:srgbClr val="48A8E2"/>
                </a:solidFill>
                <a:latin typeface="PT Sans" pitchFamily="34" charset="0"/>
                <a:ea typeface="PT Sans" pitchFamily="34" charset="-122"/>
                <a:cs typeface="PT Sans" pitchFamily="34" charset="-120"/>
              </a:rPr>
              <a:t>Vivek Agrawal</a:t>
            </a:r>
            <a:endParaRPr lang="en-US" dirty="0"/>
          </a:p>
        </p:txBody>
      </p:sp>
      <p:sp>
        <p:nvSpPr>
          <p:cNvPr id="24" name="Text 16"/>
          <p:cNvSpPr/>
          <p:nvPr/>
        </p:nvSpPr>
        <p:spPr>
          <a:xfrm>
            <a:off x="9916001" y="4329589"/>
            <a:ext cx="2125266" cy="541258"/>
          </a:xfrm>
          <a:prstGeom prst="rect">
            <a:avLst/>
          </a:prstGeom>
          <a:noFill/>
          <a:ln/>
        </p:spPr>
        <p:txBody>
          <a:bodyPr wrap="square" rtlCol="0" anchor="t"/>
          <a:lstStyle/>
          <a:p>
            <a:pPr marL="0" indent="0" algn="ctr">
              <a:lnSpc>
                <a:spcPts val="2131"/>
              </a:lnSpc>
              <a:buNone/>
            </a:pPr>
            <a:r>
              <a:rPr lang="en-US" sz="1600" dirty="0">
                <a:solidFill>
                  <a:srgbClr val="FFFFFF"/>
                </a:solidFill>
                <a:latin typeface="PT Sans" pitchFamily="34" charset="0"/>
                <a:ea typeface="PT Sans" pitchFamily="34" charset="-122"/>
                <a:cs typeface="PT Sans" pitchFamily="34" charset="-120"/>
              </a:rPr>
              <a:t>(0131CS221226)
(Team Member)</a:t>
            </a:r>
            <a:endParaRPr lang="en-US" sz="1600" dirty="0"/>
          </a:p>
        </p:txBody>
      </p:sp>
      <p:pic>
        <p:nvPicPr>
          <p:cNvPr id="27" name="Image 6" descr="preencoded.png">
            <a:extLst>
              <a:ext uri="{FF2B5EF4-FFF2-40B4-BE49-F238E27FC236}">
                <a16:creationId xmlns:a16="http://schemas.microsoft.com/office/drawing/2014/main" id="{DF25EBB2-7FEE-3AA5-DFD4-6A3CB70C72CD}"/>
              </a:ext>
            </a:extLst>
          </p:cNvPr>
          <p:cNvPicPr>
            <a:picLocks noChangeAspect="1"/>
          </p:cNvPicPr>
          <p:nvPr/>
        </p:nvPicPr>
        <p:blipFill>
          <a:blip r:embed="rId9"/>
          <a:stretch>
            <a:fillRect/>
          </a:stretch>
        </p:blipFill>
        <p:spPr>
          <a:xfrm>
            <a:off x="4819054" y="5792033"/>
            <a:ext cx="5934097" cy="1851333"/>
          </a:xfrm>
          <a:prstGeom prst="roundRect">
            <a:avLst>
              <a:gd name="adj" fmla="val 11111"/>
            </a:avLst>
          </a:prstGeom>
          <a:ln w="19050" cap="rnd">
            <a:solidFill>
              <a:srgbClr val="FFFFFC"/>
            </a:solidFill>
            <a:prstDash val="solid"/>
          </a:ln>
          <a:effectLst>
            <a:glow rad="711200">
              <a:schemeClr val="accent1">
                <a:alpha val="34000"/>
              </a:schemeClr>
            </a:glow>
            <a:outerShdw blurRad="101600" dist="50800" dir="7200000" algn="tl" rotWithShape="0">
              <a:srgbClr val="000000">
                <a:alpha val="45000"/>
              </a:srgbClr>
            </a:outerShdw>
            <a:reflection endPos="0" dist="50800" dir="5400000" sy="-100000" algn="bl" rotWithShape="0"/>
          </a:effectLst>
          <a:scene3d>
            <a:camera prst="perspectiveFront" fov="5400000"/>
            <a:lightRig rig="threePt" dir="t">
              <a:rot lat="0" lon="0" rev="19200000"/>
            </a:lightRig>
          </a:scene3d>
          <a:sp3d extrusionH="25400">
            <a:bevelT w="304800" h="152400" prst="hardEdge"/>
            <a:extrusionClr>
              <a:srgbClr val="FFFFFF"/>
            </a:extrusionClr>
          </a:sp3d>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49411">
            <a:solidFill>
              <a:srgbClr val="262654"/>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6" name="Text 2"/>
          <p:cNvSpPr/>
          <p:nvPr/>
        </p:nvSpPr>
        <p:spPr>
          <a:xfrm>
            <a:off x="2892981" y="544949"/>
            <a:ext cx="8844320" cy="741759"/>
          </a:xfrm>
          <a:prstGeom prst="rect">
            <a:avLst/>
          </a:prstGeom>
          <a:noFill/>
          <a:ln/>
        </p:spPr>
        <p:txBody>
          <a:bodyPr wrap="square" rtlCol="0" anchor="t"/>
          <a:lstStyle/>
          <a:p>
            <a:pPr marL="0" indent="0" algn="ctr">
              <a:lnSpc>
                <a:spcPts val="2921"/>
              </a:lnSpc>
              <a:buNone/>
            </a:pPr>
            <a:r>
              <a:rPr lang="en-US" sz="2337" b="1" dirty="0">
                <a:solidFill>
                  <a:srgbClr val="FFFFFF"/>
                </a:solidFill>
                <a:latin typeface="Nunito" pitchFamily="34" charset="0"/>
                <a:ea typeface="Nunito" pitchFamily="34" charset="-122"/>
                <a:cs typeface="Nunito" pitchFamily="34" charset="-120"/>
              </a:rPr>
              <a:t>Object Oriented Programming Methodology Case Study- Banking System</a:t>
            </a:r>
            <a:endParaRPr lang="en-US" sz="2337" dirty="0"/>
          </a:p>
        </p:txBody>
      </p:sp>
      <p:sp>
        <p:nvSpPr>
          <p:cNvPr id="7" name="Text 3"/>
          <p:cNvSpPr/>
          <p:nvPr/>
        </p:nvSpPr>
        <p:spPr>
          <a:xfrm>
            <a:off x="2892981" y="1509236"/>
            <a:ext cx="8844320" cy="395645"/>
          </a:xfrm>
          <a:prstGeom prst="rect">
            <a:avLst/>
          </a:prstGeom>
          <a:noFill/>
          <a:ln/>
        </p:spPr>
        <p:txBody>
          <a:bodyPr wrap="none" rtlCol="0" anchor="t"/>
          <a:lstStyle/>
          <a:p>
            <a:pPr marL="0" indent="0" algn="l">
              <a:lnSpc>
                <a:spcPts val="3116"/>
              </a:lnSpc>
              <a:buNone/>
            </a:pPr>
            <a:r>
              <a:rPr lang="en-US" sz="1947" dirty="0">
                <a:solidFill>
                  <a:srgbClr val="FFFFFF"/>
                </a:solidFill>
                <a:latin typeface="PT Sans" pitchFamily="34" charset="0"/>
                <a:ea typeface="PT Sans" pitchFamily="34" charset="-122"/>
                <a:cs typeface="PT Sans" pitchFamily="34" charset="-120"/>
              </a:rPr>
              <a:t>Contents:</a:t>
            </a:r>
            <a:endParaRPr lang="en-US" sz="1947" dirty="0"/>
          </a:p>
        </p:txBody>
      </p:sp>
      <p:sp>
        <p:nvSpPr>
          <p:cNvPr id="8" name="Shape 4"/>
          <p:cNvSpPr/>
          <p:nvPr/>
        </p:nvSpPr>
        <p:spPr>
          <a:xfrm>
            <a:off x="2892981" y="2127409"/>
            <a:ext cx="8844320" cy="761405"/>
          </a:xfrm>
          <a:prstGeom prst="roundRect">
            <a:avLst>
              <a:gd name="adj" fmla="val 46769"/>
            </a:avLst>
          </a:prstGeom>
          <a:solidFill>
            <a:srgbClr val="00002E"/>
          </a:solidFill>
          <a:ln w="24646">
            <a:solidFill>
              <a:srgbClr val="F2B42D"/>
            </a:solidFill>
            <a:prstDash val="solid"/>
          </a:ln>
        </p:spPr>
      </p:sp>
      <p:sp>
        <p:nvSpPr>
          <p:cNvPr id="9" name="Text 5"/>
          <p:cNvSpPr/>
          <p:nvPr/>
        </p:nvSpPr>
        <p:spPr>
          <a:xfrm>
            <a:off x="3431738" y="2349818"/>
            <a:ext cx="8083153" cy="316587"/>
          </a:xfrm>
          <a:prstGeom prst="rect">
            <a:avLst/>
          </a:prstGeom>
          <a:noFill/>
          <a:ln/>
        </p:spPr>
        <p:txBody>
          <a:bodyPr wrap="none" rtlCol="0" anchor="t"/>
          <a:lstStyle/>
          <a:p>
            <a:pPr marL="342900" indent="-342900" algn="l">
              <a:lnSpc>
                <a:spcPts val="2492"/>
              </a:lnSpc>
              <a:buSzPct val="100000"/>
              <a:buChar char="•"/>
            </a:pPr>
            <a:r>
              <a:rPr lang="en-US" sz="1558" dirty="0">
                <a:solidFill>
                  <a:srgbClr val="FFFFFF"/>
                </a:solidFill>
                <a:latin typeface="PT Sans" pitchFamily="34" charset="0"/>
                <a:ea typeface="PT Sans" pitchFamily="34" charset="-122"/>
                <a:cs typeface="PT Sans" pitchFamily="34" charset="-120"/>
              </a:rPr>
              <a:t>Need for Case Study</a:t>
            </a:r>
            <a:endParaRPr lang="en-US" sz="1558" dirty="0"/>
          </a:p>
        </p:txBody>
      </p:sp>
      <p:sp>
        <p:nvSpPr>
          <p:cNvPr id="10" name="Shape 6"/>
          <p:cNvSpPr/>
          <p:nvPr/>
        </p:nvSpPr>
        <p:spPr>
          <a:xfrm>
            <a:off x="2892981" y="3086576"/>
            <a:ext cx="8844320" cy="761405"/>
          </a:xfrm>
          <a:prstGeom prst="roundRect">
            <a:avLst>
              <a:gd name="adj" fmla="val 46769"/>
            </a:avLst>
          </a:prstGeom>
          <a:solidFill>
            <a:srgbClr val="00002E"/>
          </a:solidFill>
          <a:ln w="24646">
            <a:solidFill>
              <a:srgbClr val="D7425E"/>
            </a:solidFill>
            <a:prstDash val="solid"/>
          </a:ln>
        </p:spPr>
      </p:sp>
      <p:sp>
        <p:nvSpPr>
          <p:cNvPr id="11" name="Text 7"/>
          <p:cNvSpPr/>
          <p:nvPr/>
        </p:nvSpPr>
        <p:spPr>
          <a:xfrm>
            <a:off x="3431738" y="3308985"/>
            <a:ext cx="8083153" cy="316587"/>
          </a:xfrm>
          <a:prstGeom prst="rect">
            <a:avLst/>
          </a:prstGeom>
          <a:noFill/>
          <a:ln/>
        </p:spPr>
        <p:txBody>
          <a:bodyPr wrap="none" rtlCol="0" anchor="t"/>
          <a:lstStyle/>
          <a:p>
            <a:pPr marL="342900" indent="-342900" algn="l">
              <a:lnSpc>
                <a:spcPts val="2492"/>
              </a:lnSpc>
              <a:buSzPct val="100000"/>
              <a:buChar char="•"/>
            </a:pPr>
            <a:r>
              <a:rPr lang="en-US" sz="1558" dirty="0">
                <a:solidFill>
                  <a:srgbClr val="FFFFFF"/>
                </a:solidFill>
                <a:latin typeface="PT Sans" pitchFamily="34" charset="0"/>
                <a:ea typeface="PT Sans" pitchFamily="34" charset="-122"/>
                <a:cs typeface="PT Sans" pitchFamily="34" charset="-120"/>
              </a:rPr>
              <a:t>Objective of Case Study</a:t>
            </a:r>
            <a:endParaRPr lang="en-US" sz="1558" dirty="0"/>
          </a:p>
        </p:txBody>
      </p:sp>
      <p:sp>
        <p:nvSpPr>
          <p:cNvPr id="12" name="Shape 8"/>
          <p:cNvSpPr/>
          <p:nvPr/>
        </p:nvSpPr>
        <p:spPr>
          <a:xfrm>
            <a:off x="2892981" y="4045744"/>
            <a:ext cx="8844320" cy="761405"/>
          </a:xfrm>
          <a:prstGeom prst="roundRect">
            <a:avLst>
              <a:gd name="adj" fmla="val 46769"/>
            </a:avLst>
          </a:prstGeom>
          <a:solidFill>
            <a:srgbClr val="00002E"/>
          </a:solidFill>
          <a:ln w="24646">
            <a:solidFill>
              <a:srgbClr val="DD785E"/>
            </a:solidFill>
            <a:prstDash val="solid"/>
          </a:ln>
        </p:spPr>
      </p:sp>
      <p:sp>
        <p:nvSpPr>
          <p:cNvPr id="13" name="Text 9"/>
          <p:cNvSpPr/>
          <p:nvPr/>
        </p:nvSpPr>
        <p:spPr>
          <a:xfrm>
            <a:off x="3431738" y="4268153"/>
            <a:ext cx="8083153" cy="316587"/>
          </a:xfrm>
          <a:prstGeom prst="rect">
            <a:avLst/>
          </a:prstGeom>
          <a:noFill/>
          <a:ln/>
        </p:spPr>
        <p:txBody>
          <a:bodyPr wrap="none" rtlCol="0" anchor="t"/>
          <a:lstStyle/>
          <a:p>
            <a:pPr marL="342900" indent="-342900" algn="l">
              <a:lnSpc>
                <a:spcPts val="2492"/>
              </a:lnSpc>
              <a:buSzPct val="100000"/>
              <a:buChar char="•"/>
            </a:pPr>
            <a:r>
              <a:rPr lang="en-US" sz="1558" dirty="0">
                <a:solidFill>
                  <a:srgbClr val="FFFFFF"/>
                </a:solidFill>
                <a:latin typeface="PT Sans" pitchFamily="34" charset="0"/>
                <a:ea typeface="PT Sans" pitchFamily="34" charset="-122"/>
                <a:cs typeface="PT Sans" pitchFamily="34" charset="-120"/>
              </a:rPr>
              <a:t>Study of Case Study</a:t>
            </a:r>
            <a:endParaRPr lang="en-US" sz="1558" dirty="0"/>
          </a:p>
        </p:txBody>
      </p:sp>
      <p:sp>
        <p:nvSpPr>
          <p:cNvPr id="14" name="Shape 10"/>
          <p:cNvSpPr/>
          <p:nvPr/>
        </p:nvSpPr>
        <p:spPr>
          <a:xfrm>
            <a:off x="2892981" y="5004911"/>
            <a:ext cx="8844320" cy="761405"/>
          </a:xfrm>
          <a:prstGeom prst="roundRect">
            <a:avLst>
              <a:gd name="adj" fmla="val 46769"/>
            </a:avLst>
          </a:prstGeom>
          <a:solidFill>
            <a:srgbClr val="00002E"/>
          </a:solidFill>
          <a:ln w="24646">
            <a:solidFill>
              <a:srgbClr val="48A8E2"/>
            </a:solidFill>
            <a:prstDash val="solid"/>
          </a:ln>
        </p:spPr>
      </p:sp>
      <p:sp>
        <p:nvSpPr>
          <p:cNvPr id="15" name="Text 11"/>
          <p:cNvSpPr/>
          <p:nvPr/>
        </p:nvSpPr>
        <p:spPr>
          <a:xfrm>
            <a:off x="3431738" y="5227320"/>
            <a:ext cx="8083153" cy="316587"/>
          </a:xfrm>
          <a:prstGeom prst="rect">
            <a:avLst/>
          </a:prstGeom>
          <a:noFill/>
          <a:ln/>
        </p:spPr>
        <p:txBody>
          <a:bodyPr wrap="none" rtlCol="0" anchor="t"/>
          <a:lstStyle/>
          <a:p>
            <a:pPr marL="342900" indent="-342900" algn="l">
              <a:lnSpc>
                <a:spcPts val="2492"/>
              </a:lnSpc>
              <a:buSzPct val="100000"/>
              <a:buChar char="•"/>
            </a:pPr>
            <a:r>
              <a:rPr lang="en-US" sz="1558" dirty="0">
                <a:solidFill>
                  <a:srgbClr val="FFFFFF"/>
                </a:solidFill>
                <a:latin typeface="PT Sans" pitchFamily="34" charset="0"/>
                <a:ea typeface="PT Sans" pitchFamily="34" charset="-122"/>
                <a:cs typeface="PT Sans" pitchFamily="34" charset="-120"/>
              </a:rPr>
              <a:t>Advantages of Case Study</a:t>
            </a:r>
            <a:endParaRPr lang="en-US" sz="1558" dirty="0"/>
          </a:p>
        </p:txBody>
      </p:sp>
      <p:sp>
        <p:nvSpPr>
          <p:cNvPr id="16" name="Shape 12"/>
          <p:cNvSpPr/>
          <p:nvPr/>
        </p:nvSpPr>
        <p:spPr>
          <a:xfrm>
            <a:off x="2892981" y="5964079"/>
            <a:ext cx="8844320" cy="761405"/>
          </a:xfrm>
          <a:prstGeom prst="roundRect">
            <a:avLst>
              <a:gd name="adj" fmla="val 46769"/>
            </a:avLst>
          </a:prstGeom>
          <a:solidFill>
            <a:srgbClr val="00002E"/>
          </a:solidFill>
          <a:ln w="24646">
            <a:solidFill>
              <a:srgbClr val="59ABA9"/>
            </a:solidFill>
            <a:prstDash val="solid"/>
          </a:ln>
        </p:spPr>
      </p:sp>
      <p:sp>
        <p:nvSpPr>
          <p:cNvPr id="17" name="Text 13"/>
          <p:cNvSpPr/>
          <p:nvPr/>
        </p:nvSpPr>
        <p:spPr>
          <a:xfrm>
            <a:off x="3431738" y="6186488"/>
            <a:ext cx="8083153" cy="316587"/>
          </a:xfrm>
          <a:prstGeom prst="rect">
            <a:avLst/>
          </a:prstGeom>
          <a:noFill/>
          <a:ln/>
        </p:spPr>
        <p:txBody>
          <a:bodyPr wrap="none" rtlCol="0" anchor="t"/>
          <a:lstStyle/>
          <a:p>
            <a:pPr marL="342900" indent="-342900" algn="l">
              <a:lnSpc>
                <a:spcPts val="2492"/>
              </a:lnSpc>
              <a:buSzPct val="100000"/>
              <a:buChar char="•"/>
            </a:pPr>
            <a:r>
              <a:rPr lang="en-US" sz="1558" dirty="0">
                <a:solidFill>
                  <a:srgbClr val="FFFFFF"/>
                </a:solidFill>
                <a:latin typeface="PT Sans" pitchFamily="34" charset="0"/>
                <a:ea typeface="PT Sans" pitchFamily="34" charset="-122"/>
                <a:cs typeface="PT Sans" pitchFamily="34" charset="-120"/>
              </a:rPr>
              <a:t>Proposal of Case Study</a:t>
            </a:r>
            <a:endParaRPr lang="en-US" sz="1558" dirty="0"/>
          </a:p>
        </p:txBody>
      </p:sp>
      <p:sp>
        <p:nvSpPr>
          <p:cNvPr id="18" name="Shape 14"/>
          <p:cNvSpPr/>
          <p:nvPr/>
        </p:nvSpPr>
        <p:spPr>
          <a:xfrm>
            <a:off x="2892981" y="6923246"/>
            <a:ext cx="8844320" cy="761405"/>
          </a:xfrm>
          <a:prstGeom prst="roundRect">
            <a:avLst>
              <a:gd name="adj" fmla="val 46769"/>
            </a:avLst>
          </a:prstGeom>
          <a:solidFill>
            <a:srgbClr val="00002E"/>
          </a:solidFill>
          <a:ln w="24646">
            <a:solidFill>
              <a:srgbClr val="F2B42D"/>
            </a:solidFill>
            <a:prstDash val="solid"/>
          </a:ln>
        </p:spPr>
      </p:sp>
      <p:sp>
        <p:nvSpPr>
          <p:cNvPr id="19" name="Text 15"/>
          <p:cNvSpPr/>
          <p:nvPr/>
        </p:nvSpPr>
        <p:spPr>
          <a:xfrm>
            <a:off x="3431738" y="7145655"/>
            <a:ext cx="8083153" cy="316587"/>
          </a:xfrm>
          <a:prstGeom prst="rect">
            <a:avLst/>
          </a:prstGeom>
          <a:noFill/>
          <a:ln/>
        </p:spPr>
        <p:txBody>
          <a:bodyPr wrap="none" rtlCol="0" anchor="t"/>
          <a:lstStyle/>
          <a:p>
            <a:pPr marL="342900" indent="-342900" algn="l">
              <a:lnSpc>
                <a:spcPts val="2492"/>
              </a:lnSpc>
              <a:buSzPct val="100000"/>
              <a:buChar char="•"/>
            </a:pPr>
            <a:r>
              <a:rPr lang="en-US" sz="1558" dirty="0">
                <a:solidFill>
                  <a:srgbClr val="FFFFFF"/>
                </a:solidFill>
                <a:latin typeface="PT Sans" pitchFamily="34" charset="0"/>
                <a:ea typeface="PT Sans" pitchFamily="34" charset="-122"/>
                <a:cs typeface="PT Sans" pitchFamily="34" charset="-120"/>
              </a:rPr>
              <a:t>Input Output Analysis of Case Study</a:t>
            </a:r>
            <a:endParaRPr lang="en-US" sz="1558"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5" name="Shape 1"/>
          <p:cNvSpPr/>
          <p:nvPr/>
        </p:nvSpPr>
        <p:spPr>
          <a:xfrm>
            <a:off x="0" y="0"/>
            <a:ext cx="14630400" cy="8231386"/>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386"/>
          </a:xfrm>
          <a:prstGeom prst="rect">
            <a:avLst/>
          </a:prstGeom>
          <a:solidFill>
            <a:srgbClr val="00002E">
              <a:alpha val="75000"/>
            </a:srgbClr>
          </a:solidFill>
          <a:ln w="51554">
            <a:solidFill>
              <a:srgbClr val="262654"/>
            </a:solidFill>
            <a:prstDash val="solid"/>
          </a:ln>
        </p:spPr>
      </p:sp>
      <p:pic>
        <p:nvPicPr>
          <p:cNvPr id="4" name="Image 1" descr="preencoded.png"/>
          <p:cNvPicPr>
            <a:picLocks noChangeAspect="1"/>
          </p:cNvPicPr>
          <p:nvPr/>
        </p:nvPicPr>
        <p:blipFill>
          <a:blip r:embed="rId4"/>
          <a:stretch>
            <a:fillRect/>
          </a:stretch>
        </p:blipFill>
        <p:spPr>
          <a:xfrm>
            <a:off x="0" y="0"/>
            <a:ext cx="14630400" cy="8231386"/>
          </a:xfrm>
          <a:prstGeom prst="rect">
            <a:avLst/>
          </a:prstGeom>
        </p:spPr>
      </p:pic>
      <p:sp>
        <p:nvSpPr>
          <p:cNvPr id="6" name="Text 2"/>
          <p:cNvSpPr/>
          <p:nvPr/>
        </p:nvSpPr>
        <p:spPr>
          <a:xfrm>
            <a:off x="2702838" y="567333"/>
            <a:ext cx="9224605" cy="773906"/>
          </a:xfrm>
          <a:prstGeom prst="rect">
            <a:avLst/>
          </a:prstGeom>
          <a:noFill/>
          <a:ln/>
        </p:spPr>
        <p:txBody>
          <a:bodyPr wrap="square" rtlCol="0" anchor="t"/>
          <a:lstStyle/>
          <a:p>
            <a:pPr marL="0" indent="0" algn="ctr">
              <a:lnSpc>
                <a:spcPts val="3046"/>
              </a:lnSpc>
              <a:buNone/>
            </a:pPr>
            <a:r>
              <a:rPr lang="en-US" sz="2437" b="1" dirty="0">
                <a:solidFill>
                  <a:srgbClr val="FFFFFF"/>
                </a:solidFill>
                <a:latin typeface="Nunito" pitchFamily="34" charset="0"/>
                <a:ea typeface="Nunito" pitchFamily="34" charset="-122"/>
                <a:cs typeface="Nunito" pitchFamily="34" charset="-120"/>
              </a:rPr>
              <a:t>Object Oriented Programming Methodology Case Study - Banking System</a:t>
            </a:r>
            <a:endParaRPr lang="en-US" sz="2437" dirty="0"/>
          </a:p>
        </p:txBody>
      </p:sp>
      <p:sp>
        <p:nvSpPr>
          <p:cNvPr id="7" name="Text 3"/>
          <p:cNvSpPr/>
          <p:nvPr/>
        </p:nvSpPr>
        <p:spPr>
          <a:xfrm>
            <a:off x="2702838" y="1547574"/>
            <a:ext cx="4815840" cy="644843"/>
          </a:xfrm>
          <a:prstGeom prst="rect">
            <a:avLst/>
          </a:prstGeom>
          <a:noFill/>
          <a:ln/>
        </p:spPr>
        <p:txBody>
          <a:bodyPr wrap="none" rtlCol="0" anchor="t"/>
          <a:lstStyle/>
          <a:p>
            <a:pPr marL="0" indent="0">
              <a:lnSpc>
                <a:spcPts val="5077"/>
              </a:lnSpc>
              <a:buNone/>
            </a:pPr>
            <a:r>
              <a:rPr lang="en-US" sz="4062" b="1" dirty="0">
                <a:solidFill>
                  <a:srgbClr val="FFFFFF"/>
                </a:solidFill>
                <a:latin typeface="Nunito" pitchFamily="34" charset="0"/>
                <a:ea typeface="Nunito" pitchFamily="34" charset="-122"/>
                <a:cs typeface="Nunito" pitchFamily="34" charset="-120"/>
              </a:rPr>
              <a:t>Need for Case Study</a:t>
            </a:r>
            <a:endParaRPr lang="en-US" sz="4062" dirty="0"/>
          </a:p>
        </p:txBody>
      </p:sp>
      <p:sp>
        <p:nvSpPr>
          <p:cNvPr id="8" name="Shape 4"/>
          <p:cNvSpPr/>
          <p:nvPr/>
        </p:nvSpPr>
        <p:spPr>
          <a:xfrm>
            <a:off x="2702838" y="2501860"/>
            <a:ext cx="2937272" cy="2972991"/>
          </a:xfrm>
          <a:prstGeom prst="roundRect">
            <a:avLst>
              <a:gd name="adj" fmla="val 12645"/>
            </a:avLst>
          </a:prstGeom>
          <a:solidFill>
            <a:srgbClr val="00002E"/>
          </a:solidFill>
          <a:ln w="25718">
            <a:solidFill>
              <a:srgbClr val="F2B42D"/>
            </a:solidFill>
            <a:prstDash val="solid"/>
          </a:ln>
        </p:spPr>
      </p:sp>
      <p:sp>
        <p:nvSpPr>
          <p:cNvPr id="9" name="Text 5"/>
          <p:cNvSpPr/>
          <p:nvPr/>
        </p:nvSpPr>
        <p:spPr>
          <a:xfrm>
            <a:off x="2934891" y="2733913"/>
            <a:ext cx="2063353" cy="322302"/>
          </a:xfrm>
          <a:prstGeom prst="rect">
            <a:avLst/>
          </a:prstGeom>
          <a:noFill/>
          <a:ln/>
        </p:spPr>
        <p:txBody>
          <a:bodyPr wrap="none" rtlCol="0" anchor="t"/>
          <a:lstStyle/>
          <a:p>
            <a:pPr marL="0" indent="0">
              <a:lnSpc>
                <a:spcPts val="2539"/>
              </a:lnSpc>
              <a:buNone/>
            </a:pPr>
            <a:r>
              <a:rPr lang="en-US" sz="2031" b="1" dirty="0">
                <a:solidFill>
                  <a:srgbClr val="F2B42D"/>
                </a:solidFill>
                <a:latin typeface="Nunito" pitchFamily="34" charset="0"/>
                <a:ea typeface="Nunito" pitchFamily="34" charset="-122"/>
                <a:cs typeface="Nunito" pitchFamily="34" charset="-120"/>
              </a:rPr>
              <a:t>Motivation</a:t>
            </a:r>
            <a:endParaRPr lang="en-US" sz="2031" dirty="0"/>
          </a:p>
        </p:txBody>
      </p:sp>
      <p:sp>
        <p:nvSpPr>
          <p:cNvPr id="10" name="Text 6"/>
          <p:cNvSpPr/>
          <p:nvPr/>
        </p:nvSpPr>
        <p:spPr>
          <a:xfrm>
            <a:off x="2934891" y="3262551"/>
            <a:ext cx="2473166" cy="1980248"/>
          </a:xfrm>
          <a:prstGeom prst="rect">
            <a:avLst/>
          </a:prstGeom>
          <a:noFill/>
          <a:ln/>
        </p:spPr>
        <p:txBody>
          <a:bodyPr wrap="square" rtlCol="0" anchor="t"/>
          <a:lstStyle/>
          <a:p>
            <a:pPr marL="0" indent="0">
              <a:lnSpc>
                <a:spcPts val="2600"/>
              </a:lnSpc>
              <a:buNone/>
            </a:pPr>
            <a:r>
              <a:rPr lang="en-US" sz="1625" dirty="0">
                <a:solidFill>
                  <a:srgbClr val="FFFFFF"/>
                </a:solidFill>
                <a:latin typeface="PT Sans" pitchFamily="34" charset="0"/>
                <a:ea typeface="PT Sans" pitchFamily="34" charset="-122"/>
                <a:cs typeface="PT Sans" pitchFamily="34" charset="-120"/>
              </a:rPr>
              <a:t>The main motive behind this case study is to understand the situations where features of OOPM are implemented practically.</a:t>
            </a:r>
            <a:endParaRPr lang="en-US" sz="1625" dirty="0"/>
          </a:p>
        </p:txBody>
      </p:sp>
      <p:sp>
        <p:nvSpPr>
          <p:cNvPr id="11" name="Shape 7"/>
          <p:cNvSpPr/>
          <p:nvPr/>
        </p:nvSpPr>
        <p:spPr>
          <a:xfrm>
            <a:off x="5846445" y="2501860"/>
            <a:ext cx="2937272" cy="2972991"/>
          </a:xfrm>
          <a:prstGeom prst="roundRect">
            <a:avLst>
              <a:gd name="adj" fmla="val 12645"/>
            </a:avLst>
          </a:prstGeom>
          <a:solidFill>
            <a:srgbClr val="00002E"/>
          </a:solidFill>
          <a:ln w="25718">
            <a:solidFill>
              <a:srgbClr val="D7425E"/>
            </a:solidFill>
            <a:prstDash val="solid"/>
          </a:ln>
        </p:spPr>
      </p:sp>
      <p:sp>
        <p:nvSpPr>
          <p:cNvPr id="12" name="Text 8"/>
          <p:cNvSpPr/>
          <p:nvPr/>
        </p:nvSpPr>
        <p:spPr>
          <a:xfrm>
            <a:off x="6078498" y="2733913"/>
            <a:ext cx="2063353" cy="322302"/>
          </a:xfrm>
          <a:prstGeom prst="rect">
            <a:avLst/>
          </a:prstGeom>
          <a:noFill/>
          <a:ln/>
        </p:spPr>
        <p:txBody>
          <a:bodyPr wrap="none" rtlCol="0" anchor="t"/>
          <a:lstStyle/>
          <a:p>
            <a:pPr marL="0" indent="0">
              <a:lnSpc>
                <a:spcPts val="2539"/>
              </a:lnSpc>
              <a:buNone/>
            </a:pPr>
            <a:r>
              <a:rPr lang="en-US" sz="2031" b="1" dirty="0">
                <a:solidFill>
                  <a:srgbClr val="D7425E"/>
                </a:solidFill>
                <a:latin typeface="Nunito" pitchFamily="34" charset="0"/>
                <a:ea typeface="Nunito" pitchFamily="34" charset="-122"/>
                <a:cs typeface="Nunito" pitchFamily="34" charset="-120"/>
              </a:rPr>
              <a:t>Target User</a:t>
            </a:r>
            <a:endParaRPr lang="en-US" sz="2031" dirty="0"/>
          </a:p>
        </p:txBody>
      </p:sp>
      <p:sp>
        <p:nvSpPr>
          <p:cNvPr id="13" name="Text 9"/>
          <p:cNvSpPr/>
          <p:nvPr/>
        </p:nvSpPr>
        <p:spPr>
          <a:xfrm>
            <a:off x="6078498" y="3262551"/>
            <a:ext cx="2473166" cy="1650206"/>
          </a:xfrm>
          <a:prstGeom prst="rect">
            <a:avLst/>
          </a:prstGeom>
          <a:noFill/>
          <a:ln/>
        </p:spPr>
        <p:txBody>
          <a:bodyPr wrap="square" rtlCol="0" anchor="t"/>
          <a:lstStyle/>
          <a:p>
            <a:pPr marL="0" indent="0">
              <a:lnSpc>
                <a:spcPts val="2600"/>
              </a:lnSpc>
              <a:buNone/>
            </a:pPr>
            <a:r>
              <a:rPr lang="en-US" sz="1625" dirty="0">
                <a:solidFill>
                  <a:srgbClr val="FFFFFF"/>
                </a:solidFill>
                <a:latin typeface="PT Sans" pitchFamily="34" charset="0"/>
                <a:ea typeface="PT Sans" pitchFamily="34" charset="-122"/>
                <a:cs typeface="PT Sans" pitchFamily="34" charset="-120"/>
              </a:rPr>
              <a:t>This software will be used by banks and its end user can be anybody from teenage to old age who requires banking service.</a:t>
            </a:r>
            <a:endParaRPr lang="en-US" sz="1625" dirty="0"/>
          </a:p>
        </p:txBody>
      </p:sp>
      <p:sp>
        <p:nvSpPr>
          <p:cNvPr id="14" name="Shape 10"/>
          <p:cNvSpPr/>
          <p:nvPr/>
        </p:nvSpPr>
        <p:spPr>
          <a:xfrm>
            <a:off x="8990052" y="2501860"/>
            <a:ext cx="2937272" cy="2972991"/>
          </a:xfrm>
          <a:prstGeom prst="roundRect">
            <a:avLst>
              <a:gd name="adj" fmla="val 12645"/>
            </a:avLst>
          </a:prstGeom>
          <a:solidFill>
            <a:srgbClr val="00002E"/>
          </a:solidFill>
          <a:ln w="25718">
            <a:solidFill>
              <a:srgbClr val="DD785E"/>
            </a:solidFill>
            <a:prstDash val="solid"/>
          </a:ln>
        </p:spPr>
      </p:sp>
      <p:sp>
        <p:nvSpPr>
          <p:cNvPr id="15" name="Text 11"/>
          <p:cNvSpPr/>
          <p:nvPr/>
        </p:nvSpPr>
        <p:spPr>
          <a:xfrm>
            <a:off x="9222105" y="2733913"/>
            <a:ext cx="2063353" cy="322302"/>
          </a:xfrm>
          <a:prstGeom prst="rect">
            <a:avLst/>
          </a:prstGeom>
          <a:noFill/>
          <a:ln/>
        </p:spPr>
        <p:txBody>
          <a:bodyPr wrap="none" rtlCol="0" anchor="t"/>
          <a:lstStyle/>
          <a:p>
            <a:pPr marL="0" indent="0">
              <a:lnSpc>
                <a:spcPts val="2539"/>
              </a:lnSpc>
              <a:buNone/>
            </a:pPr>
            <a:r>
              <a:rPr lang="en-US" sz="2031" b="1" dirty="0">
                <a:solidFill>
                  <a:srgbClr val="DD785E"/>
                </a:solidFill>
                <a:latin typeface="Nunito" pitchFamily="34" charset="0"/>
                <a:ea typeface="Nunito" pitchFamily="34" charset="-122"/>
                <a:cs typeface="Nunito" pitchFamily="34" charset="-120"/>
              </a:rPr>
              <a:t>Usefulness</a:t>
            </a:r>
            <a:endParaRPr lang="en-US" sz="2031" dirty="0"/>
          </a:p>
        </p:txBody>
      </p:sp>
      <p:sp>
        <p:nvSpPr>
          <p:cNvPr id="16" name="Text 12"/>
          <p:cNvSpPr/>
          <p:nvPr/>
        </p:nvSpPr>
        <p:spPr>
          <a:xfrm>
            <a:off x="9222105" y="3262551"/>
            <a:ext cx="2473166" cy="1980248"/>
          </a:xfrm>
          <a:prstGeom prst="rect">
            <a:avLst/>
          </a:prstGeom>
          <a:noFill/>
          <a:ln/>
        </p:spPr>
        <p:txBody>
          <a:bodyPr wrap="square" rtlCol="0" anchor="t"/>
          <a:lstStyle/>
          <a:p>
            <a:pPr marL="0" indent="0">
              <a:lnSpc>
                <a:spcPts val="2600"/>
              </a:lnSpc>
              <a:buNone/>
            </a:pPr>
            <a:r>
              <a:rPr lang="en-US" sz="1625" dirty="0">
                <a:solidFill>
                  <a:srgbClr val="FFFFFF"/>
                </a:solidFill>
                <a:latin typeface="PT Sans" pitchFamily="34" charset="0"/>
                <a:ea typeface="PT Sans" pitchFamily="34" charset="-122"/>
                <a:cs typeface="PT Sans" pitchFamily="34" charset="-120"/>
              </a:rPr>
              <a:t>This case study is first of all useful for us as this will help us to implement our theoretical studies, practically in our professional journey.</a:t>
            </a:r>
            <a:endParaRPr lang="en-US" sz="1625" dirty="0"/>
          </a:p>
        </p:txBody>
      </p:sp>
      <p:sp>
        <p:nvSpPr>
          <p:cNvPr id="17" name="Shape 13"/>
          <p:cNvSpPr/>
          <p:nvPr/>
        </p:nvSpPr>
        <p:spPr>
          <a:xfrm>
            <a:off x="2702838" y="5681186"/>
            <a:ext cx="9224605" cy="1982867"/>
          </a:xfrm>
          <a:prstGeom prst="roundRect">
            <a:avLst>
              <a:gd name="adj" fmla="val 18731"/>
            </a:avLst>
          </a:prstGeom>
          <a:solidFill>
            <a:srgbClr val="00002E"/>
          </a:solidFill>
          <a:ln w="25718">
            <a:solidFill>
              <a:srgbClr val="48A8E2"/>
            </a:solidFill>
            <a:prstDash val="solid"/>
          </a:ln>
        </p:spPr>
      </p:sp>
      <p:sp>
        <p:nvSpPr>
          <p:cNvPr id="18" name="Text 14"/>
          <p:cNvSpPr/>
          <p:nvPr/>
        </p:nvSpPr>
        <p:spPr>
          <a:xfrm>
            <a:off x="2934891" y="5913239"/>
            <a:ext cx="2063353" cy="322302"/>
          </a:xfrm>
          <a:prstGeom prst="rect">
            <a:avLst/>
          </a:prstGeom>
          <a:noFill/>
          <a:ln/>
        </p:spPr>
        <p:txBody>
          <a:bodyPr wrap="none" rtlCol="0" anchor="t"/>
          <a:lstStyle/>
          <a:p>
            <a:pPr marL="0" indent="0">
              <a:lnSpc>
                <a:spcPts val="2539"/>
              </a:lnSpc>
              <a:buNone/>
            </a:pPr>
            <a:r>
              <a:rPr lang="en-US" sz="2031" b="1" dirty="0">
                <a:solidFill>
                  <a:srgbClr val="48A8E2"/>
                </a:solidFill>
                <a:latin typeface="Nunito" pitchFamily="34" charset="0"/>
                <a:ea typeface="Nunito" pitchFamily="34" charset="-122"/>
                <a:cs typeface="Nunito" pitchFamily="34" charset="-120"/>
              </a:rPr>
              <a:t>Uniqueness </a:t>
            </a:r>
            <a:endParaRPr lang="en-US" sz="2031" dirty="0"/>
          </a:p>
        </p:txBody>
      </p:sp>
      <p:sp>
        <p:nvSpPr>
          <p:cNvPr id="19" name="Text 15"/>
          <p:cNvSpPr/>
          <p:nvPr/>
        </p:nvSpPr>
        <p:spPr>
          <a:xfrm>
            <a:off x="2934891" y="6441877"/>
            <a:ext cx="8760500" cy="990124"/>
          </a:xfrm>
          <a:prstGeom prst="rect">
            <a:avLst/>
          </a:prstGeom>
          <a:noFill/>
          <a:ln/>
        </p:spPr>
        <p:txBody>
          <a:bodyPr wrap="square" rtlCol="0" anchor="t"/>
          <a:lstStyle/>
          <a:p>
            <a:pPr marL="0" indent="0">
              <a:lnSpc>
                <a:spcPts val="2600"/>
              </a:lnSpc>
              <a:buNone/>
            </a:pPr>
            <a:r>
              <a:rPr lang="en-US" sz="1625" dirty="0">
                <a:solidFill>
                  <a:srgbClr val="FFFFFF"/>
                </a:solidFill>
                <a:latin typeface="PT Sans" pitchFamily="34" charset="0"/>
                <a:ea typeface="PT Sans" pitchFamily="34" charset="-122"/>
                <a:cs typeface="PT Sans" pitchFamily="34" charset="-120"/>
              </a:rPr>
              <a:t>There are many banking applications in use but our application has a unique way of generating account numbers, which is our team's idea. One more uniqueness is that we have tried to implement all the features of OOPs in this case study.</a:t>
            </a:r>
            <a:endParaRPr lang="en-US" sz="1625"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4054">
            <a:solidFill>
              <a:srgbClr val="262654"/>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6" name="Text 2"/>
          <p:cNvSpPr/>
          <p:nvPr/>
        </p:nvSpPr>
        <p:spPr>
          <a:xfrm>
            <a:off x="2766060" y="596503"/>
            <a:ext cx="9098280" cy="338138"/>
          </a:xfrm>
          <a:prstGeom prst="rect">
            <a:avLst/>
          </a:prstGeom>
          <a:noFill/>
          <a:ln/>
        </p:spPr>
        <p:txBody>
          <a:bodyPr wrap="none" rtlCol="0" anchor="t"/>
          <a:lstStyle/>
          <a:p>
            <a:pPr marL="0" indent="0" algn="ctr">
              <a:lnSpc>
                <a:spcPts val="2662"/>
              </a:lnSpc>
              <a:buNone/>
            </a:pPr>
            <a:r>
              <a:rPr lang="en-US" sz="2130" b="1" dirty="0">
                <a:solidFill>
                  <a:srgbClr val="FFFFFF"/>
                </a:solidFill>
                <a:latin typeface="Nunito" pitchFamily="34" charset="0"/>
                <a:ea typeface="Nunito" pitchFamily="34" charset="-122"/>
                <a:cs typeface="Nunito" pitchFamily="34" charset="-120"/>
              </a:rPr>
              <a:t>Object Oriented Programming Methodology Case Study - Banking System</a:t>
            </a:r>
            <a:endParaRPr lang="en-US" sz="2130" dirty="0"/>
          </a:p>
        </p:txBody>
      </p:sp>
      <p:sp>
        <p:nvSpPr>
          <p:cNvPr id="7" name="Text 3"/>
          <p:cNvSpPr/>
          <p:nvPr/>
        </p:nvSpPr>
        <p:spPr>
          <a:xfrm>
            <a:off x="2478286" y="1150977"/>
            <a:ext cx="3771900" cy="405646"/>
          </a:xfrm>
          <a:prstGeom prst="rect">
            <a:avLst/>
          </a:prstGeom>
          <a:noFill/>
          <a:ln/>
        </p:spPr>
        <p:txBody>
          <a:bodyPr wrap="none" rtlCol="0" anchor="t"/>
          <a:lstStyle/>
          <a:p>
            <a:pPr marL="0" indent="0" algn="l">
              <a:lnSpc>
                <a:spcPts val="3195"/>
              </a:lnSpc>
              <a:buNone/>
            </a:pPr>
            <a:r>
              <a:rPr lang="en-US" sz="2556" b="1" dirty="0">
                <a:solidFill>
                  <a:srgbClr val="FFFFFF"/>
                </a:solidFill>
                <a:latin typeface="Nunito" pitchFamily="34" charset="0"/>
                <a:ea typeface="Nunito" pitchFamily="34" charset="-122"/>
                <a:cs typeface="Nunito" pitchFamily="34" charset="-120"/>
              </a:rPr>
              <a:t>   Objective of Case Study</a:t>
            </a:r>
            <a:endParaRPr lang="en-US" sz="2556" dirty="0"/>
          </a:p>
        </p:txBody>
      </p:sp>
      <p:sp>
        <p:nvSpPr>
          <p:cNvPr id="8" name="Shape 4"/>
          <p:cNvSpPr/>
          <p:nvPr/>
        </p:nvSpPr>
        <p:spPr>
          <a:xfrm>
            <a:off x="1866507" y="1881188"/>
            <a:ext cx="2868013" cy="3802142"/>
          </a:xfrm>
          <a:prstGeom prst="roundRect">
            <a:avLst>
              <a:gd name="adj" fmla="val 17263"/>
            </a:avLst>
          </a:prstGeom>
          <a:solidFill>
            <a:srgbClr val="00002E"/>
          </a:solidFill>
          <a:ln w="27027">
            <a:solidFill>
              <a:srgbClr val="F2B42D"/>
            </a:solidFill>
            <a:prstDash val="solid"/>
          </a:ln>
        </p:spPr>
      </p:sp>
      <p:sp>
        <p:nvSpPr>
          <p:cNvPr id="9" name="Text 5"/>
          <p:cNvSpPr/>
          <p:nvPr/>
        </p:nvSpPr>
        <p:spPr>
          <a:xfrm>
            <a:off x="2073898" y="2124551"/>
            <a:ext cx="2417259" cy="676275"/>
          </a:xfrm>
          <a:prstGeom prst="rect">
            <a:avLst/>
          </a:prstGeom>
          <a:noFill/>
          <a:ln/>
        </p:spPr>
        <p:txBody>
          <a:bodyPr wrap="square" rtlCol="0" anchor="t"/>
          <a:lstStyle/>
          <a:p>
            <a:pPr marL="0" indent="0" algn="l">
              <a:lnSpc>
                <a:spcPts val="2662"/>
              </a:lnSpc>
              <a:buNone/>
            </a:pPr>
            <a:r>
              <a:rPr lang="en-US" sz="2130" b="1" dirty="0">
                <a:solidFill>
                  <a:srgbClr val="F2B42D"/>
                </a:solidFill>
                <a:latin typeface="Nunito" pitchFamily="34" charset="0"/>
                <a:ea typeface="Nunito" pitchFamily="34" charset="-122"/>
                <a:cs typeface="Nunito" pitchFamily="34" charset="-120"/>
              </a:rPr>
              <a:t>Implement OOP</a:t>
            </a:r>
          </a:p>
          <a:p>
            <a:pPr marL="0" indent="0" algn="l">
              <a:lnSpc>
                <a:spcPts val="2662"/>
              </a:lnSpc>
              <a:buNone/>
            </a:pPr>
            <a:r>
              <a:rPr lang="en-US" sz="2130" b="1" dirty="0">
                <a:solidFill>
                  <a:srgbClr val="F2B42D"/>
                </a:solidFill>
                <a:latin typeface="Nunito" pitchFamily="34" charset="0"/>
                <a:ea typeface="Nunito" pitchFamily="34" charset="-122"/>
                <a:cs typeface="Nunito" pitchFamily="34" charset="-120"/>
              </a:rPr>
              <a:t>Practically </a:t>
            </a:r>
            <a:endParaRPr lang="en-US" sz="2130" dirty="0"/>
          </a:p>
        </p:txBody>
      </p:sp>
      <p:sp>
        <p:nvSpPr>
          <p:cNvPr id="10" name="Text 6"/>
          <p:cNvSpPr/>
          <p:nvPr/>
        </p:nvSpPr>
        <p:spPr>
          <a:xfrm>
            <a:off x="2110237" y="2968646"/>
            <a:ext cx="2417260" cy="2422803"/>
          </a:xfrm>
          <a:prstGeom prst="rect">
            <a:avLst/>
          </a:prstGeom>
          <a:noFill/>
          <a:ln/>
        </p:spPr>
        <p:txBody>
          <a:bodyPr wrap="square" rtlCol="0" anchor="t"/>
          <a:lstStyle/>
          <a:p>
            <a:pPr marL="0" indent="0" algn="l">
              <a:lnSpc>
                <a:spcPts val="2726"/>
              </a:lnSpc>
              <a:buNone/>
            </a:pPr>
            <a:r>
              <a:rPr lang="en-US" sz="1704" dirty="0">
                <a:solidFill>
                  <a:srgbClr val="FFFFFF"/>
                </a:solidFill>
                <a:latin typeface="PT Sans" pitchFamily="34" charset="0"/>
                <a:ea typeface="PT Sans" pitchFamily="34" charset="-122"/>
                <a:cs typeface="PT Sans" pitchFamily="34" charset="-120"/>
              </a:rPr>
              <a:t>Focus on the practicability of OOP concepts and understand its features through practical implementation.</a:t>
            </a:r>
            <a:endParaRPr lang="en-US" sz="1704" dirty="0"/>
          </a:p>
        </p:txBody>
      </p:sp>
      <p:sp>
        <p:nvSpPr>
          <p:cNvPr id="11" name="Shape 7"/>
          <p:cNvSpPr/>
          <p:nvPr/>
        </p:nvSpPr>
        <p:spPr>
          <a:xfrm>
            <a:off x="4491158" y="1881188"/>
            <a:ext cx="2868013" cy="3802142"/>
          </a:xfrm>
          <a:prstGeom prst="roundRect">
            <a:avLst>
              <a:gd name="adj" fmla="val 17263"/>
            </a:avLst>
          </a:prstGeom>
          <a:solidFill>
            <a:srgbClr val="00002E"/>
          </a:solidFill>
          <a:ln w="27027">
            <a:solidFill>
              <a:srgbClr val="D7425E"/>
            </a:solidFill>
            <a:prstDash val="solid"/>
          </a:ln>
        </p:spPr>
      </p:sp>
      <p:sp>
        <p:nvSpPr>
          <p:cNvPr id="12" name="Text 8"/>
          <p:cNvSpPr/>
          <p:nvPr/>
        </p:nvSpPr>
        <p:spPr>
          <a:xfrm>
            <a:off x="4698549" y="2124551"/>
            <a:ext cx="2265179" cy="676275"/>
          </a:xfrm>
          <a:prstGeom prst="rect">
            <a:avLst/>
          </a:prstGeom>
          <a:noFill/>
          <a:ln/>
        </p:spPr>
        <p:txBody>
          <a:bodyPr wrap="square" rtlCol="0" anchor="t"/>
          <a:lstStyle/>
          <a:p>
            <a:pPr marL="0" indent="0" algn="l">
              <a:lnSpc>
                <a:spcPts val="2662"/>
              </a:lnSpc>
              <a:buNone/>
            </a:pPr>
            <a:r>
              <a:rPr lang="en-US" sz="2130" b="1" dirty="0">
                <a:solidFill>
                  <a:srgbClr val="D7425E"/>
                </a:solidFill>
                <a:latin typeface="Nunito" pitchFamily="34" charset="0"/>
                <a:ea typeface="Nunito" pitchFamily="34" charset="-122"/>
                <a:cs typeface="Nunito" pitchFamily="34" charset="-120"/>
              </a:rPr>
              <a:t>Use  Pillars of OOP</a:t>
            </a:r>
            <a:endParaRPr lang="en-US" sz="2130" dirty="0"/>
          </a:p>
        </p:txBody>
      </p:sp>
      <p:sp>
        <p:nvSpPr>
          <p:cNvPr id="13" name="Text 9"/>
          <p:cNvSpPr/>
          <p:nvPr/>
        </p:nvSpPr>
        <p:spPr>
          <a:xfrm>
            <a:off x="4707232" y="2968646"/>
            <a:ext cx="2265180" cy="2422803"/>
          </a:xfrm>
          <a:prstGeom prst="rect">
            <a:avLst/>
          </a:prstGeom>
          <a:noFill/>
          <a:ln/>
        </p:spPr>
        <p:txBody>
          <a:bodyPr wrap="square" rtlCol="0" anchor="t"/>
          <a:lstStyle/>
          <a:p>
            <a:pPr marL="0" indent="0" algn="l">
              <a:lnSpc>
                <a:spcPts val="2726"/>
              </a:lnSpc>
              <a:buNone/>
            </a:pPr>
            <a:r>
              <a:rPr lang="en-US" sz="1704" dirty="0">
                <a:solidFill>
                  <a:srgbClr val="FFFFFF"/>
                </a:solidFill>
                <a:latin typeface="PT Sans" pitchFamily="34" charset="0"/>
                <a:ea typeface="PT Sans" pitchFamily="34" charset="-122"/>
                <a:cs typeface="PT Sans" pitchFamily="34" charset="-120"/>
              </a:rPr>
              <a:t>Explore the  significance of the Pillars of  OOP and their practical applications in real-life scenarios</a:t>
            </a:r>
            <a:endParaRPr lang="en-US" sz="1704" dirty="0"/>
          </a:p>
        </p:txBody>
      </p:sp>
      <p:sp>
        <p:nvSpPr>
          <p:cNvPr id="14" name="Shape 10"/>
          <p:cNvSpPr/>
          <p:nvPr/>
        </p:nvSpPr>
        <p:spPr>
          <a:xfrm>
            <a:off x="6811649" y="1881188"/>
            <a:ext cx="2868013" cy="3802142"/>
          </a:xfrm>
          <a:prstGeom prst="roundRect">
            <a:avLst>
              <a:gd name="adj" fmla="val 17263"/>
            </a:avLst>
          </a:prstGeom>
          <a:solidFill>
            <a:srgbClr val="00002E"/>
          </a:solidFill>
          <a:ln w="27027">
            <a:solidFill>
              <a:srgbClr val="DD785E"/>
            </a:solidFill>
            <a:prstDash val="solid"/>
          </a:ln>
        </p:spPr>
      </p:sp>
      <p:sp>
        <p:nvSpPr>
          <p:cNvPr id="15" name="Text 11"/>
          <p:cNvSpPr/>
          <p:nvPr/>
        </p:nvSpPr>
        <p:spPr>
          <a:xfrm>
            <a:off x="7019162" y="2124551"/>
            <a:ext cx="2417138" cy="676275"/>
          </a:xfrm>
          <a:prstGeom prst="rect">
            <a:avLst/>
          </a:prstGeom>
          <a:noFill/>
          <a:ln/>
        </p:spPr>
        <p:txBody>
          <a:bodyPr wrap="square" rtlCol="0" anchor="t"/>
          <a:lstStyle/>
          <a:p>
            <a:pPr marL="0" indent="0" algn="l">
              <a:lnSpc>
                <a:spcPts val="2662"/>
              </a:lnSpc>
              <a:buNone/>
            </a:pPr>
            <a:r>
              <a:rPr lang="en-US" sz="2130" b="1" dirty="0">
                <a:solidFill>
                  <a:srgbClr val="DD785E"/>
                </a:solidFill>
                <a:latin typeface="Nunito" pitchFamily="34" charset="0"/>
                <a:ea typeface="Nunito" pitchFamily="34" charset="-122"/>
                <a:cs typeface="Nunito" pitchFamily="34" charset="-120"/>
              </a:rPr>
              <a:t>Overview of OOP Features</a:t>
            </a:r>
            <a:endParaRPr lang="en-US" sz="2130" dirty="0"/>
          </a:p>
        </p:txBody>
      </p:sp>
      <p:sp>
        <p:nvSpPr>
          <p:cNvPr id="16" name="Text 12"/>
          <p:cNvSpPr/>
          <p:nvPr/>
        </p:nvSpPr>
        <p:spPr>
          <a:xfrm>
            <a:off x="6963728" y="2969231"/>
            <a:ext cx="2472571" cy="2422803"/>
          </a:xfrm>
          <a:prstGeom prst="rect">
            <a:avLst/>
          </a:prstGeom>
          <a:noFill/>
          <a:ln/>
        </p:spPr>
        <p:txBody>
          <a:bodyPr wrap="square" rtlCol="0" anchor="t"/>
          <a:lstStyle/>
          <a:p>
            <a:pPr marL="0" indent="0" algn="l">
              <a:lnSpc>
                <a:spcPts val="2726"/>
              </a:lnSpc>
              <a:buNone/>
            </a:pPr>
            <a:r>
              <a:rPr lang="en-US" sz="1704" dirty="0">
                <a:solidFill>
                  <a:srgbClr val="FFFFFF"/>
                </a:solidFill>
                <a:latin typeface="PT Sans" pitchFamily="34" charset="0"/>
                <a:ea typeface="PT Sans" pitchFamily="34" charset="-122"/>
                <a:cs typeface="PT Sans" pitchFamily="34" charset="-120"/>
              </a:rPr>
              <a:t>Comprehensively grasp all the features of OOP in order to create effective, efficient, and modern software.</a:t>
            </a:r>
            <a:endParaRPr lang="en-US" sz="1704" dirty="0"/>
          </a:p>
        </p:txBody>
      </p:sp>
      <p:sp>
        <p:nvSpPr>
          <p:cNvPr id="17" name="Shape 13"/>
          <p:cNvSpPr/>
          <p:nvPr/>
        </p:nvSpPr>
        <p:spPr>
          <a:xfrm>
            <a:off x="9436299" y="1881188"/>
            <a:ext cx="2868013" cy="3802142"/>
          </a:xfrm>
          <a:prstGeom prst="roundRect">
            <a:avLst>
              <a:gd name="adj" fmla="val 17263"/>
            </a:avLst>
          </a:prstGeom>
          <a:solidFill>
            <a:srgbClr val="00002E"/>
          </a:solidFill>
          <a:ln w="27027">
            <a:solidFill>
              <a:srgbClr val="48A8E2"/>
            </a:solidFill>
            <a:prstDash val="solid"/>
          </a:ln>
        </p:spPr>
      </p:sp>
      <p:sp>
        <p:nvSpPr>
          <p:cNvPr id="18" name="Text 14"/>
          <p:cNvSpPr/>
          <p:nvPr/>
        </p:nvSpPr>
        <p:spPr>
          <a:xfrm>
            <a:off x="9491732" y="2124551"/>
            <a:ext cx="2868013" cy="1135976"/>
          </a:xfrm>
          <a:prstGeom prst="rect">
            <a:avLst/>
          </a:prstGeom>
          <a:noFill/>
          <a:ln/>
        </p:spPr>
        <p:txBody>
          <a:bodyPr wrap="square" rtlCol="0" anchor="t"/>
          <a:lstStyle/>
          <a:p>
            <a:pPr marL="0" indent="0">
              <a:lnSpc>
                <a:spcPts val="2662"/>
              </a:lnSpc>
              <a:buNone/>
            </a:pPr>
            <a:r>
              <a:rPr lang="en-US" sz="2130" b="1" dirty="0">
                <a:solidFill>
                  <a:srgbClr val="48A8E2"/>
                </a:solidFill>
                <a:latin typeface="Nunito" pitchFamily="34" charset="0"/>
                <a:ea typeface="Nunito" pitchFamily="34" charset="-122"/>
                <a:cs typeface="Nunito" pitchFamily="34" charset="-120"/>
              </a:rPr>
              <a:t>Master OOP Designing Principles</a:t>
            </a:r>
            <a:endParaRPr lang="en-US" sz="2130" dirty="0"/>
          </a:p>
        </p:txBody>
      </p:sp>
      <p:sp>
        <p:nvSpPr>
          <p:cNvPr id="19" name="Text 15"/>
          <p:cNvSpPr/>
          <p:nvPr/>
        </p:nvSpPr>
        <p:spPr>
          <a:xfrm>
            <a:off x="9634137" y="2996364"/>
            <a:ext cx="2417138" cy="2422803"/>
          </a:xfrm>
          <a:prstGeom prst="rect">
            <a:avLst/>
          </a:prstGeom>
          <a:noFill/>
          <a:ln/>
        </p:spPr>
        <p:txBody>
          <a:bodyPr wrap="square" rtlCol="0" anchor="t"/>
          <a:lstStyle/>
          <a:p>
            <a:pPr marL="0" indent="0" algn="l">
              <a:lnSpc>
                <a:spcPts val="2726"/>
              </a:lnSpc>
              <a:buNone/>
            </a:pPr>
            <a:r>
              <a:rPr lang="en-US" sz="1704" dirty="0">
                <a:solidFill>
                  <a:srgbClr val="FFFFFF"/>
                </a:solidFill>
                <a:latin typeface="PT Sans" pitchFamily="34" charset="0"/>
                <a:ea typeface="PT Sans" pitchFamily="34" charset="-122"/>
                <a:cs typeface="PT Sans" pitchFamily="34" charset="-120"/>
              </a:rPr>
              <a:t>Master OOPM to create powerful, modern, and sophisticated software that is flexible, resilient, and efficient.</a:t>
            </a:r>
            <a:endParaRPr lang="en-US" sz="1704" dirty="0"/>
          </a:p>
        </p:txBody>
      </p:sp>
      <p:sp>
        <p:nvSpPr>
          <p:cNvPr id="20" name="Shape 16"/>
          <p:cNvSpPr/>
          <p:nvPr/>
        </p:nvSpPr>
        <p:spPr>
          <a:xfrm>
            <a:off x="2234922" y="5926693"/>
            <a:ext cx="9673828" cy="1733431"/>
          </a:xfrm>
          <a:prstGeom prst="roundRect">
            <a:avLst>
              <a:gd name="adj" fmla="val 22470"/>
            </a:avLst>
          </a:prstGeom>
          <a:solidFill>
            <a:srgbClr val="00002E"/>
          </a:solidFill>
          <a:ln w="27027">
            <a:solidFill>
              <a:srgbClr val="59ABA9"/>
            </a:solidFill>
            <a:prstDash val="solid"/>
          </a:ln>
        </p:spPr>
      </p:sp>
      <p:sp>
        <p:nvSpPr>
          <p:cNvPr id="21" name="Text 17"/>
          <p:cNvSpPr/>
          <p:nvPr/>
        </p:nvSpPr>
        <p:spPr>
          <a:xfrm>
            <a:off x="2600325" y="6143030"/>
            <a:ext cx="3634145" cy="338138"/>
          </a:xfrm>
          <a:prstGeom prst="rect">
            <a:avLst/>
          </a:prstGeom>
          <a:noFill/>
          <a:ln/>
        </p:spPr>
        <p:txBody>
          <a:bodyPr wrap="none" rtlCol="0" anchor="t"/>
          <a:lstStyle/>
          <a:p>
            <a:pPr marL="0" indent="0" algn="l">
              <a:lnSpc>
                <a:spcPts val="2662"/>
              </a:lnSpc>
              <a:buNone/>
            </a:pPr>
            <a:r>
              <a:rPr lang="en-US" sz="2130" b="1" dirty="0">
                <a:solidFill>
                  <a:srgbClr val="59ABA9"/>
                </a:solidFill>
                <a:latin typeface="Nunito" pitchFamily="34" charset="0"/>
                <a:ea typeface="Nunito" pitchFamily="34" charset="-122"/>
                <a:cs typeface="Nunito" pitchFamily="34" charset="-120"/>
              </a:rPr>
              <a:t>Create an Optimised System</a:t>
            </a:r>
            <a:endParaRPr lang="en-US" sz="2130" dirty="0"/>
          </a:p>
        </p:txBody>
      </p:sp>
      <p:sp>
        <p:nvSpPr>
          <p:cNvPr id="22" name="Text 18"/>
          <p:cNvSpPr/>
          <p:nvPr/>
        </p:nvSpPr>
        <p:spPr>
          <a:xfrm>
            <a:off x="2721649" y="6610350"/>
            <a:ext cx="9187101" cy="692229"/>
          </a:xfrm>
          <a:prstGeom prst="rect">
            <a:avLst/>
          </a:prstGeom>
          <a:noFill/>
          <a:ln/>
        </p:spPr>
        <p:txBody>
          <a:bodyPr wrap="square" rtlCol="0" anchor="t"/>
          <a:lstStyle/>
          <a:p>
            <a:pPr marL="0" indent="0" algn="l">
              <a:lnSpc>
                <a:spcPts val="2726"/>
              </a:lnSpc>
              <a:buNone/>
            </a:pPr>
            <a:r>
              <a:rPr lang="en-US" sz="1704" dirty="0">
                <a:solidFill>
                  <a:srgbClr val="FFFFFF"/>
                </a:solidFill>
                <a:latin typeface="PT Sans" pitchFamily="34" charset="0"/>
                <a:ea typeface="PT Sans" pitchFamily="34" charset="-122"/>
                <a:cs typeface="PT Sans" pitchFamily="34" charset="-120"/>
              </a:rPr>
              <a:t>Create an innovative system that can handle tasks efficiently and securely, and is tailor-made to meet the needs of any required institution.</a:t>
            </a:r>
            <a:endParaRPr lang="en-US" sz="1704"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2149">
            <a:solidFill>
              <a:srgbClr val="262654"/>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6" name="Text 2"/>
          <p:cNvSpPr/>
          <p:nvPr/>
        </p:nvSpPr>
        <p:spPr>
          <a:xfrm>
            <a:off x="2642592" y="741878"/>
            <a:ext cx="8808720" cy="326588"/>
          </a:xfrm>
          <a:prstGeom prst="rect">
            <a:avLst/>
          </a:prstGeom>
          <a:noFill/>
          <a:ln/>
        </p:spPr>
        <p:txBody>
          <a:bodyPr wrap="none" rtlCol="0" anchor="t"/>
          <a:lstStyle/>
          <a:p>
            <a:pPr marL="0" indent="0">
              <a:lnSpc>
                <a:spcPts val="2572"/>
              </a:lnSpc>
              <a:buNone/>
            </a:pPr>
            <a:r>
              <a:rPr lang="en-US" sz="2057" b="1" dirty="0">
                <a:solidFill>
                  <a:srgbClr val="FFFFFF"/>
                </a:solidFill>
                <a:latin typeface="Nunito" pitchFamily="34" charset="0"/>
                <a:ea typeface="Nunito" pitchFamily="34" charset="-122"/>
                <a:cs typeface="Nunito" pitchFamily="34" charset="-120"/>
              </a:rPr>
              <a:t>Object Oriented Programming Methodology Case Study - Banking System</a:t>
            </a:r>
            <a:endParaRPr lang="en-US" sz="2057" dirty="0"/>
          </a:p>
        </p:txBody>
      </p:sp>
      <p:sp>
        <p:nvSpPr>
          <p:cNvPr id="7" name="Text 3"/>
          <p:cNvSpPr/>
          <p:nvPr/>
        </p:nvSpPr>
        <p:spPr>
          <a:xfrm>
            <a:off x="2642592" y="1277422"/>
            <a:ext cx="4180642" cy="653177"/>
          </a:xfrm>
          <a:prstGeom prst="rect">
            <a:avLst/>
          </a:prstGeom>
          <a:noFill/>
          <a:ln/>
        </p:spPr>
        <p:txBody>
          <a:bodyPr wrap="none" rtlCol="0" anchor="t"/>
          <a:lstStyle/>
          <a:p>
            <a:pPr marL="0" indent="0">
              <a:lnSpc>
                <a:spcPts val="5144"/>
              </a:lnSpc>
              <a:buNone/>
            </a:pPr>
            <a:r>
              <a:rPr lang="en-US" sz="4115" b="1" dirty="0">
                <a:solidFill>
                  <a:srgbClr val="FFFFFF"/>
                </a:solidFill>
                <a:latin typeface="Nunito" pitchFamily="34" charset="0"/>
                <a:ea typeface="Nunito" pitchFamily="34" charset="-122"/>
                <a:cs typeface="Nunito" pitchFamily="34" charset="-120"/>
              </a:rPr>
              <a:t>Related Study</a:t>
            </a:r>
            <a:endParaRPr lang="en-US" sz="4115" dirty="0"/>
          </a:p>
        </p:txBody>
      </p:sp>
      <p:sp>
        <p:nvSpPr>
          <p:cNvPr id="8" name="Shape 4"/>
          <p:cNvSpPr/>
          <p:nvPr/>
        </p:nvSpPr>
        <p:spPr>
          <a:xfrm>
            <a:off x="2642592" y="2244090"/>
            <a:ext cx="2324695" cy="1436727"/>
          </a:xfrm>
          <a:prstGeom prst="roundRect">
            <a:avLst>
              <a:gd name="adj" fmla="val 26189"/>
            </a:avLst>
          </a:prstGeom>
          <a:noFill/>
          <a:ln w="26075">
            <a:solidFill>
              <a:srgbClr val="F2B42D"/>
            </a:solidFill>
            <a:prstDash val="solid"/>
          </a:ln>
        </p:spPr>
      </p:sp>
      <p:pic>
        <p:nvPicPr>
          <p:cNvPr id="9" name="Image 2" descr="preencoded.png"/>
          <p:cNvPicPr>
            <a:picLocks noChangeAspect="1"/>
          </p:cNvPicPr>
          <p:nvPr/>
        </p:nvPicPr>
        <p:blipFill>
          <a:blip r:embed="rId5"/>
          <a:stretch>
            <a:fillRect/>
          </a:stretch>
        </p:blipFill>
        <p:spPr>
          <a:xfrm>
            <a:off x="2668667" y="2270165"/>
            <a:ext cx="2272546" cy="1384578"/>
          </a:xfrm>
          <a:prstGeom prst="rect">
            <a:avLst/>
          </a:prstGeom>
        </p:spPr>
      </p:pic>
      <p:sp>
        <p:nvSpPr>
          <p:cNvPr id="10" name="Text 5"/>
          <p:cNvSpPr/>
          <p:nvPr/>
        </p:nvSpPr>
        <p:spPr>
          <a:xfrm>
            <a:off x="2642592" y="3942040"/>
            <a:ext cx="2090261" cy="326588"/>
          </a:xfrm>
          <a:prstGeom prst="rect">
            <a:avLst/>
          </a:prstGeom>
          <a:noFill/>
          <a:ln/>
        </p:spPr>
        <p:txBody>
          <a:bodyPr wrap="none" rtlCol="0" anchor="t"/>
          <a:lstStyle/>
          <a:p>
            <a:pPr marL="0" indent="0" algn="l">
              <a:lnSpc>
                <a:spcPts val="2572"/>
              </a:lnSpc>
              <a:buNone/>
            </a:pPr>
            <a:r>
              <a:rPr lang="en-US" sz="2057" b="1" dirty="0">
                <a:solidFill>
                  <a:srgbClr val="F2B42D"/>
                </a:solidFill>
                <a:latin typeface="Nunito" pitchFamily="34" charset="0"/>
                <a:ea typeface="Nunito" pitchFamily="34" charset="-122"/>
                <a:cs typeface="Nunito" pitchFamily="34" charset="-120"/>
              </a:rPr>
              <a:t>Is it ready to use?</a:t>
            </a:r>
            <a:endParaRPr lang="en-US" sz="2057" dirty="0"/>
          </a:p>
        </p:txBody>
      </p:sp>
      <p:sp>
        <p:nvSpPr>
          <p:cNvPr id="11" name="Text 6"/>
          <p:cNvSpPr/>
          <p:nvPr/>
        </p:nvSpPr>
        <p:spPr>
          <a:xfrm>
            <a:off x="2642591" y="4477583"/>
            <a:ext cx="3043595" cy="3010019"/>
          </a:xfrm>
          <a:prstGeom prst="rect">
            <a:avLst/>
          </a:prstGeom>
          <a:noFill/>
          <a:ln/>
        </p:spPr>
        <p:txBody>
          <a:bodyPr wrap="square" rtlCol="0" anchor="t"/>
          <a:lstStyle/>
          <a:p>
            <a:pPr marL="0" indent="0" algn="l">
              <a:lnSpc>
                <a:spcPts val="2634"/>
              </a:lnSpc>
              <a:buNone/>
            </a:pPr>
            <a:r>
              <a:rPr lang="en-US" sz="1646" dirty="0">
                <a:solidFill>
                  <a:srgbClr val="FFFFFF"/>
                </a:solidFill>
                <a:latin typeface="PT Sans" pitchFamily="34" charset="0"/>
                <a:ea typeface="PT Sans" pitchFamily="34" charset="-122"/>
                <a:cs typeface="PT Sans" pitchFamily="34" charset="-120"/>
              </a:rPr>
              <a:t>To make it ready to use, we need to integrate it with app development or web development, depending on requirements. To seamlessly integrate our application into the system, will require expertise in app development and web development.</a:t>
            </a:r>
            <a:endParaRPr lang="en-US" sz="1646" dirty="0"/>
          </a:p>
        </p:txBody>
      </p:sp>
      <p:sp>
        <p:nvSpPr>
          <p:cNvPr id="12" name="Shape 7"/>
          <p:cNvSpPr/>
          <p:nvPr/>
        </p:nvSpPr>
        <p:spPr>
          <a:xfrm>
            <a:off x="5862042" y="2244090"/>
            <a:ext cx="2324814" cy="1436727"/>
          </a:xfrm>
          <a:prstGeom prst="roundRect">
            <a:avLst>
              <a:gd name="adj" fmla="val 26189"/>
            </a:avLst>
          </a:prstGeom>
          <a:noFill/>
          <a:ln w="26075">
            <a:solidFill>
              <a:srgbClr val="D7425E"/>
            </a:solidFill>
            <a:prstDash val="solid"/>
          </a:ln>
        </p:spPr>
      </p:sp>
      <p:pic>
        <p:nvPicPr>
          <p:cNvPr id="13" name="Image 3" descr="preencoded.png"/>
          <p:cNvPicPr>
            <a:picLocks noChangeAspect="1"/>
          </p:cNvPicPr>
          <p:nvPr/>
        </p:nvPicPr>
        <p:blipFill>
          <a:blip r:embed="rId6"/>
          <a:stretch>
            <a:fillRect/>
          </a:stretch>
        </p:blipFill>
        <p:spPr>
          <a:xfrm>
            <a:off x="5888117" y="2270165"/>
            <a:ext cx="2272665" cy="1384578"/>
          </a:xfrm>
          <a:prstGeom prst="rect">
            <a:avLst/>
          </a:prstGeom>
        </p:spPr>
      </p:pic>
      <p:sp>
        <p:nvSpPr>
          <p:cNvPr id="14" name="Text 8"/>
          <p:cNvSpPr/>
          <p:nvPr/>
        </p:nvSpPr>
        <p:spPr>
          <a:xfrm>
            <a:off x="5862042" y="3942040"/>
            <a:ext cx="2849880" cy="326588"/>
          </a:xfrm>
          <a:prstGeom prst="rect">
            <a:avLst/>
          </a:prstGeom>
          <a:noFill/>
          <a:ln/>
        </p:spPr>
        <p:txBody>
          <a:bodyPr wrap="none" rtlCol="0" anchor="t"/>
          <a:lstStyle/>
          <a:p>
            <a:pPr marL="0" indent="0" algn="l">
              <a:lnSpc>
                <a:spcPts val="2572"/>
              </a:lnSpc>
              <a:buNone/>
            </a:pPr>
            <a:r>
              <a:rPr lang="en-US" sz="2057" b="1" dirty="0">
                <a:solidFill>
                  <a:srgbClr val="D7425E"/>
                </a:solidFill>
                <a:latin typeface="Nunito" pitchFamily="34" charset="0"/>
                <a:ea typeface="Nunito" pitchFamily="34" charset="-122"/>
                <a:cs typeface="Nunito" pitchFamily="34" charset="-120"/>
              </a:rPr>
              <a:t>Is it available in market?</a:t>
            </a:r>
            <a:endParaRPr lang="en-US" sz="2057" dirty="0"/>
          </a:p>
        </p:txBody>
      </p:sp>
      <p:sp>
        <p:nvSpPr>
          <p:cNvPr id="15" name="Text 9"/>
          <p:cNvSpPr/>
          <p:nvPr/>
        </p:nvSpPr>
        <p:spPr>
          <a:xfrm>
            <a:off x="5862042" y="4477583"/>
            <a:ext cx="3043714" cy="3010019"/>
          </a:xfrm>
          <a:prstGeom prst="rect">
            <a:avLst/>
          </a:prstGeom>
          <a:noFill/>
          <a:ln/>
        </p:spPr>
        <p:txBody>
          <a:bodyPr wrap="square" rtlCol="0" anchor="t"/>
          <a:lstStyle/>
          <a:p>
            <a:pPr marL="0" indent="0" algn="l">
              <a:lnSpc>
                <a:spcPts val="2634"/>
              </a:lnSpc>
              <a:buNone/>
            </a:pPr>
            <a:r>
              <a:rPr lang="en-US" sz="1646" dirty="0">
                <a:solidFill>
                  <a:srgbClr val="FFFFFF"/>
                </a:solidFill>
                <a:latin typeface="PT Sans" pitchFamily="34" charset="0"/>
                <a:ea typeface="PT Sans" pitchFamily="34" charset="-122"/>
                <a:cs typeface="PT Sans" pitchFamily="34" charset="-120"/>
              </a:rPr>
              <a:t>There are many existing banking system applications in the market, but we have brought some uniqueness to our application, like the unique account number generation using the user's data. We have designed it purely with the OOP concept.</a:t>
            </a:r>
            <a:endParaRPr lang="en-US" sz="1646" dirty="0"/>
          </a:p>
        </p:txBody>
      </p:sp>
      <p:sp>
        <p:nvSpPr>
          <p:cNvPr id="16" name="Shape 10"/>
          <p:cNvSpPr/>
          <p:nvPr/>
        </p:nvSpPr>
        <p:spPr>
          <a:xfrm>
            <a:off x="9081611" y="2244090"/>
            <a:ext cx="2324814" cy="1436727"/>
          </a:xfrm>
          <a:prstGeom prst="roundRect">
            <a:avLst>
              <a:gd name="adj" fmla="val 26189"/>
            </a:avLst>
          </a:prstGeom>
          <a:noFill/>
          <a:ln w="26075">
            <a:solidFill>
              <a:srgbClr val="DD785E"/>
            </a:solidFill>
            <a:prstDash val="solid"/>
          </a:ln>
        </p:spPr>
      </p:sp>
      <p:pic>
        <p:nvPicPr>
          <p:cNvPr id="17" name="Image 4" descr="preencoded.png"/>
          <p:cNvPicPr>
            <a:picLocks noChangeAspect="1"/>
          </p:cNvPicPr>
          <p:nvPr/>
        </p:nvPicPr>
        <p:blipFill>
          <a:blip r:embed="rId7"/>
          <a:stretch>
            <a:fillRect/>
          </a:stretch>
        </p:blipFill>
        <p:spPr>
          <a:xfrm>
            <a:off x="9107686" y="2270165"/>
            <a:ext cx="2272665" cy="1384578"/>
          </a:xfrm>
          <a:prstGeom prst="rect">
            <a:avLst/>
          </a:prstGeom>
        </p:spPr>
      </p:pic>
      <p:sp>
        <p:nvSpPr>
          <p:cNvPr id="18" name="Text 11"/>
          <p:cNvSpPr/>
          <p:nvPr/>
        </p:nvSpPr>
        <p:spPr>
          <a:xfrm>
            <a:off x="9081611" y="3942040"/>
            <a:ext cx="2090261" cy="326588"/>
          </a:xfrm>
          <a:prstGeom prst="rect">
            <a:avLst/>
          </a:prstGeom>
          <a:noFill/>
          <a:ln/>
        </p:spPr>
        <p:txBody>
          <a:bodyPr wrap="none" rtlCol="0" anchor="t"/>
          <a:lstStyle/>
          <a:p>
            <a:pPr marL="0" indent="0" algn="l">
              <a:lnSpc>
                <a:spcPts val="2572"/>
              </a:lnSpc>
              <a:buNone/>
            </a:pPr>
            <a:r>
              <a:rPr lang="en-US" sz="2057" b="1" dirty="0">
                <a:solidFill>
                  <a:srgbClr val="DD785E"/>
                </a:solidFill>
                <a:latin typeface="Nunito" pitchFamily="34" charset="0"/>
                <a:ea typeface="Nunito" pitchFamily="34" charset="-122"/>
                <a:cs typeface="Nunito" pitchFamily="34" charset="-120"/>
              </a:rPr>
              <a:t>Its future scope?</a:t>
            </a:r>
            <a:endParaRPr lang="en-US" sz="2057" dirty="0"/>
          </a:p>
        </p:txBody>
      </p:sp>
      <p:sp>
        <p:nvSpPr>
          <p:cNvPr id="19" name="Text 12"/>
          <p:cNvSpPr/>
          <p:nvPr/>
        </p:nvSpPr>
        <p:spPr>
          <a:xfrm>
            <a:off x="9081611" y="4477583"/>
            <a:ext cx="3043714" cy="3010019"/>
          </a:xfrm>
          <a:prstGeom prst="rect">
            <a:avLst/>
          </a:prstGeom>
          <a:noFill/>
          <a:ln/>
        </p:spPr>
        <p:txBody>
          <a:bodyPr wrap="square" rtlCol="0" anchor="t"/>
          <a:lstStyle/>
          <a:p>
            <a:pPr marL="0" indent="0" algn="l">
              <a:lnSpc>
                <a:spcPts val="2634"/>
              </a:lnSpc>
              <a:buNone/>
            </a:pPr>
            <a:r>
              <a:rPr lang="en-US" sz="1646" dirty="0">
                <a:solidFill>
                  <a:srgbClr val="FFFFFF"/>
                </a:solidFill>
                <a:latin typeface="PT Sans" pitchFamily="34" charset="0"/>
                <a:ea typeface="PT Sans" pitchFamily="34" charset="-122"/>
                <a:cs typeface="PT Sans" pitchFamily="34" charset="-120"/>
              </a:rPr>
              <a:t>The future scope of our banking application looks incredibly promising. The global market for core banking software was valued at USD 9,838 million in 2020. This robust valuation is indicative of the increasing demand for advanced banking technologies.</a:t>
            </a:r>
            <a:endParaRPr lang="en-US" sz="1646"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4888">
            <a:solidFill>
              <a:srgbClr val="262654"/>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6" name="Text 2"/>
          <p:cNvSpPr/>
          <p:nvPr/>
        </p:nvSpPr>
        <p:spPr>
          <a:xfrm>
            <a:off x="2398514" y="605671"/>
            <a:ext cx="9243060" cy="343614"/>
          </a:xfrm>
          <a:prstGeom prst="rect">
            <a:avLst/>
          </a:prstGeom>
          <a:noFill/>
          <a:ln/>
        </p:spPr>
        <p:txBody>
          <a:bodyPr wrap="none" rtlCol="0" anchor="t"/>
          <a:lstStyle/>
          <a:p>
            <a:pPr marL="0" indent="0">
              <a:lnSpc>
                <a:spcPts val="2706"/>
              </a:lnSpc>
              <a:buNone/>
            </a:pPr>
            <a:r>
              <a:rPr lang="en-US" sz="2165" b="1" dirty="0">
                <a:solidFill>
                  <a:srgbClr val="FFFFFF"/>
                </a:solidFill>
                <a:latin typeface="Nunito" pitchFamily="34" charset="0"/>
                <a:ea typeface="Nunito" pitchFamily="34" charset="-122"/>
                <a:cs typeface="Nunito" pitchFamily="34" charset="-120"/>
              </a:rPr>
              <a:t>Object Oriented Programming Methodology Case Study - Banking System</a:t>
            </a:r>
            <a:endParaRPr lang="en-US" sz="2165" dirty="0"/>
          </a:p>
        </p:txBody>
      </p:sp>
      <p:sp>
        <p:nvSpPr>
          <p:cNvPr id="7" name="Text 3"/>
          <p:cNvSpPr/>
          <p:nvPr/>
        </p:nvSpPr>
        <p:spPr>
          <a:xfrm>
            <a:off x="2398514" y="1169194"/>
            <a:ext cx="6652260" cy="687348"/>
          </a:xfrm>
          <a:prstGeom prst="rect">
            <a:avLst/>
          </a:prstGeom>
          <a:noFill/>
          <a:ln/>
        </p:spPr>
        <p:txBody>
          <a:bodyPr wrap="none" rtlCol="0" anchor="t"/>
          <a:lstStyle/>
          <a:p>
            <a:pPr marL="0" indent="0">
              <a:lnSpc>
                <a:spcPts val="5412"/>
              </a:lnSpc>
              <a:buNone/>
            </a:pPr>
            <a:r>
              <a:rPr lang="en-US" sz="4330" b="1" dirty="0">
                <a:solidFill>
                  <a:srgbClr val="FFFFFF"/>
                </a:solidFill>
                <a:latin typeface="Nunito" pitchFamily="34" charset="0"/>
                <a:ea typeface="Nunito" pitchFamily="34" charset="-122"/>
                <a:cs typeface="Nunito" pitchFamily="34" charset="-120"/>
              </a:rPr>
              <a:t>Advantages of Case Study</a:t>
            </a:r>
            <a:endParaRPr lang="en-US" sz="4330" dirty="0"/>
          </a:p>
        </p:txBody>
      </p:sp>
      <p:sp>
        <p:nvSpPr>
          <p:cNvPr id="8" name="Shape 4"/>
          <p:cNvSpPr/>
          <p:nvPr/>
        </p:nvSpPr>
        <p:spPr>
          <a:xfrm>
            <a:off x="7301508" y="2186464"/>
            <a:ext cx="27384" cy="5437346"/>
          </a:xfrm>
          <a:prstGeom prst="rect">
            <a:avLst/>
          </a:prstGeom>
          <a:solidFill>
            <a:srgbClr val="262654"/>
          </a:solidFill>
          <a:ln/>
        </p:spPr>
      </p:sp>
      <p:sp>
        <p:nvSpPr>
          <p:cNvPr id="9" name="Shape 5"/>
          <p:cNvSpPr/>
          <p:nvPr/>
        </p:nvSpPr>
        <p:spPr>
          <a:xfrm>
            <a:off x="7562612" y="2591991"/>
            <a:ext cx="769739" cy="27384"/>
          </a:xfrm>
          <a:prstGeom prst="rect">
            <a:avLst/>
          </a:prstGeom>
          <a:solidFill>
            <a:srgbClr val="F2B42D"/>
          </a:solidFill>
          <a:ln/>
        </p:spPr>
      </p:sp>
      <p:sp>
        <p:nvSpPr>
          <p:cNvPr id="10" name="Shape 6"/>
          <p:cNvSpPr/>
          <p:nvPr/>
        </p:nvSpPr>
        <p:spPr>
          <a:xfrm>
            <a:off x="7067788" y="2358271"/>
            <a:ext cx="494824" cy="494824"/>
          </a:xfrm>
          <a:prstGeom prst="roundRect">
            <a:avLst>
              <a:gd name="adj" fmla="val 80014"/>
            </a:avLst>
          </a:prstGeom>
          <a:solidFill>
            <a:srgbClr val="00002E"/>
          </a:solidFill>
          <a:ln w="27384">
            <a:solidFill>
              <a:srgbClr val="F2B42D"/>
            </a:solidFill>
            <a:prstDash val="solid"/>
          </a:ln>
        </p:spPr>
      </p:sp>
      <p:sp>
        <p:nvSpPr>
          <p:cNvPr id="11" name="Text 7"/>
          <p:cNvSpPr/>
          <p:nvPr/>
        </p:nvSpPr>
        <p:spPr>
          <a:xfrm>
            <a:off x="7216140" y="2399467"/>
            <a:ext cx="198120" cy="412313"/>
          </a:xfrm>
          <a:prstGeom prst="rect">
            <a:avLst/>
          </a:prstGeom>
          <a:noFill/>
          <a:ln/>
        </p:spPr>
        <p:txBody>
          <a:bodyPr wrap="none" rtlCol="0" anchor="t"/>
          <a:lstStyle/>
          <a:p>
            <a:pPr marL="0" indent="0" algn="ctr">
              <a:lnSpc>
                <a:spcPts val="3247"/>
              </a:lnSpc>
              <a:buNone/>
            </a:pPr>
            <a:r>
              <a:rPr lang="en-US" sz="2598" b="1" dirty="0">
                <a:solidFill>
                  <a:srgbClr val="F2B42D"/>
                </a:solidFill>
                <a:latin typeface="Nunito" pitchFamily="34" charset="0"/>
                <a:ea typeface="Nunito" pitchFamily="34" charset="-122"/>
                <a:cs typeface="Nunito" pitchFamily="34" charset="-120"/>
              </a:rPr>
              <a:t>1</a:t>
            </a:r>
            <a:endParaRPr lang="en-US" sz="2598" dirty="0"/>
          </a:p>
        </p:txBody>
      </p:sp>
      <p:sp>
        <p:nvSpPr>
          <p:cNvPr id="12" name="Text 8"/>
          <p:cNvSpPr/>
          <p:nvPr/>
        </p:nvSpPr>
        <p:spPr>
          <a:xfrm>
            <a:off x="8524875" y="2406372"/>
            <a:ext cx="2842260" cy="343614"/>
          </a:xfrm>
          <a:prstGeom prst="rect">
            <a:avLst/>
          </a:prstGeom>
          <a:noFill/>
          <a:ln/>
        </p:spPr>
        <p:txBody>
          <a:bodyPr wrap="none" rtlCol="0" anchor="t"/>
          <a:lstStyle/>
          <a:p>
            <a:pPr marL="0" indent="0" algn="l">
              <a:lnSpc>
                <a:spcPts val="2706"/>
              </a:lnSpc>
              <a:buNone/>
            </a:pPr>
            <a:r>
              <a:rPr lang="en-US" sz="2165" b="1" dirty="0">
                <a:solidFill>
                  <a:srgbClr val="F2B42D"/>
                </a:solidFill>
                <a:latin typeface="Nunito" pitchFamily="34" charset="0"/>
                <a:ea typeface="Nunito" pitchFamily="34" charset="-122"/>
                <a:cs typeface="Nunito" pitchFamily="34" charset="-120"/>
              </a:rPr>
              <a:t>OOP Design Principles</a:t>
            </a:r>
            <a:endParaRPr lang="en-US" sz="2165" dirty="0"/>
          </a:p>
        </p:txBody>
      </p:sp>
      <p:sp>
        <p:nvSpPr>
          <p:cNvPr id="13" name="Text 9"/>
          <p:cNvSpPr/>
          <p:nvPr/>
        </p:nvSpPr>
        <p:spPr>
          <a:xfrm>
            <a:off x="8524875" y="2969895"/>
            <a:ext cx="3707011" cy="703659"/>
          </a:xfrm>
          <a:prstGeom prst="rect">
            <a:avLst/>
          </a:prstGeom>
          <a:noFill/>
          <a:ln/>
        </p:spPr>
        <p:txBody>
          <a:bodyPr wrap="square" rtlCol="0" anchor="t"/>
          <a:lstStyle/>
          <a:p>
            <a:pPr marL="0" indent="0" algn="l">
              <a:lnSpc>
                <a:spcPts val="2771"/>
              </a:lnSpc>
              <a:buNone/>
            </a:pPr>
            <a:r>
              <a:rPr lang="en-US" sz="1732" dirty="0">
                <a:solidFill>
                  <a:srgbClr val="FFFFFF"/>
                </a:solidFill>
                <a:latin typeface="PT Sans" pitchFamily="34" charset="0"/>
                <a:ea typeface="PT Sans" pitchFamily="34" charset="-122"/>
                <a:cs typeface="PT Sans" pitchFamily="34" charset="-120"/>
              </a:rPr>
              <a:t>It will help to understand principles and concepts of OOP .</a:t>
            </a:r>
            <a:endParaRPr lang="en-US" sz="1732" dirty="0"/>
          </a:p>
        </p:txBody>
      </p:sp>
      <p:sp>
        <p:nvSpPr>
          <p:cNvPr id="14" name="Shape 10"/>
          <p:cNvSpPr/>
          <p:nvPr/>
        </p:nvSpPr>
        <p:spPr>
          <a:xfrm>
            <a:off x="6298049" y="3691652"/>
            <a:ext cx="769739" cy="27384"/>
          </a:xfrm>
          <a:prstGeom prst="rect">
            <a:avLst/>
          </a:prstGeom>
          <a:solidFill>
            <a:srgbClr val="D7425E"/>
          </a:solidFill>
          <a:ln/>
        </p:spPr>
      </p:sp>
      <p:sp>
        <p:nvSpPr>
          <p:cNvPr id="15" name="Shape 11"/>
          <p:cNvSpPr/>
          <p:nvPr/>
        </p:nvSpPr>
        <p:spPr>
          <a:xfrm>
            <a:off x="7067788" y="3457932"/>
            <a:ext cx="494824" cy="494824"/>
          </a:xfrm>
          <a:prstGeom prst="roundRect">
            <a:avLst>
              <a:gd name="adj" fmla="val 80014"/>
            </a:avLst>
          </a:prstGeom>
          <a:solidFill>
            <a:srgbClr val="00002E"/>
          </a:solidFill>
          <a:ln w="27384">
            <a:solidFill>
              <a:srgbClr val="D7425E"/>
            </a:solidFill>
            <a:prstDash val="solid"/>
          </a:ln>
        </p:spPr>
      </p:sp>
      <p:sp>
        <p:nvSpPr>
          <p:cNvPr id="16" name="Text 12"/>
          <p:cNvSpPr/>
          <p:nvPr/>
        </p:nvSpPr>
        <p:spPr>
          <a:xfrm>
            <a:off x="7216140" y="3499128"/>
            <a:ext cx="198120" cy="412313"/>
          </a:xfrm>
          <a:prstGeom prst="rect">
            <a:avLst/>
          </a:prstGeom>
          <a:noFill/>
          <a:ln/>
        </p:spPr>
        <p:txBody>
          <a:bodyPr wrap="none" rtlCol="0" anchor="t"/>
          <a:lstStyle/>
          <a:p>
            <a:pPr marL="0" indent="0" algn="ctr">
              <a:lnSpc>
                <a:spcPts val="3247"/>
              </a:lnSpc>
              <a:buNone/>
            </a:pPr>
            <a:r>
              <a:rPr lang="en-US" sz="2598" b="1" dirty="0">
                <a:solidFill>
                  <a:srgbClr val="D7425E"/>
                </a:solidFill>
                <a:latin typeface="Nunito" pitchFamily="34" charset="0"/>
                <a:ea typeface="Nunito" pitchFamily="34" charset="-122"/>
                <a:cs typeface="Nunito" pitchFamily="34" charset="-120"/>
              </a:rPr>
              <a:t>2</a:t>
            </a:r>
            <a:endParaRPr lang="en-US" sz="2598" dirty="0"/>
          </a:p>
        </p:txBody>
      </p:sp>
      <p:sp>
        <p:nvSpPr>
          <p:cNvPr id="17" name="Text 13"/>
          <p:cNvSpPr/>
          <p:nvPr/>
        </p:nvSpPr>
        <p:spPr>
          <a:xfrm>
            <a:off x="2950845" y="3506033"/>
            <a:ext cx="3154680" cy="343614"/>
          </a:xfrm>
          <a:prstGeom prst="rect">
            <a:avLst/>
          </a:prstGeom>
          <a:noFill/>
          <a:ln/>
        </p:spPr>
        <p:txBody>
          <a:bodyPr wrap="none" rtlCol="0" anchor="t"/>
          <a:lstStyle/>
          <a:p>
            <a:pPr marL="0" indent="0" algn="r">
              <a:lnSpc>
                <a:spcPts val="2706"/>
              </a:lnSpc>
              <a:buNone/>
            </a:pPr>
            <a:r>
              <a:rPr lang="en-US" sz="2165" b="1" dirty="0">
                <a:solidFill>
                  <a:srgbClr val="D7425E"/>
                </a:solidFill>
                <a:latin typeface="Nunito" pitchFamily="34" charset="0"/>
                <a:ea typeface="Nunito" pitchFamily="34" charset="-122"/>
                <a:cs typeface="Nunito" pitchFamily="34" charset="-120"/>
              </a:rPr>
              <a:t>Object Oriented Thinking</a:t>
            </a:r>
            <a:endParaRPr lang="en-US" sz="2165" dirty="0"/>
          </a:p>
        </p:txBody>
      </p:sp>
      <p:sp>
        <p:nvSpPr>
          <p:cNvPr id="18" name="Text 14"/>
          <p:cNvSpPr/>
          <p:nvPr/>
        </p:nvSpPr>
        <p:spPr>
          <a:xfrm>
            <a:off x="2398514" y="4069556"/>
            <a:ext cx="3707011" cy="1055489"/>
          </a:xfrm>
          <a:prstGeom prst="rect">
            <a:avLst/>
          </a:prstGeom>
          <a:noFill/>
          <a:ln/>
        </p:spPr>
        <p:txBody>
          <a:bodyPr wrap="square" rtlCol="0" anchor="t"/>
          <a:lstStyle/>
          <a:p>
            <a:pPr marL="0" indent="0" algn="r">
              <a:lnSpc>
                <a:spcPts val="2771"/>
              </a:lnSpc>
              <a:buNone/>
            </a:pPr>
            <a:r>
              <a:rPr lang="en-US" sz="1732" dirty="0">
                <a:solidFill>
                  <a:srgbClr val="FFFFFF"/>
                </a:solidFill>
                <a:latin typeface="PT Sans" pitchFamily="34" charset="0"/>
                <a:ea typeface="PT Sans" pitchFamily="34" charset="-122"/>
                <a:cs typeface="PT Sans" pitchFamily="34" charset="-120"/>
              </a:rPr>
              <a:t>It will help us to develop a Object Oriented thinking for solving any problem </a:t>
            </a:r>
            <a:endParaRPr lang="en-US" sz="1732" dirty="0"/>
          </a:p>
        </p:txBody>
      </p:sp>
      <p:sp>
        <p:nvSpPr>
          <p:cNvPr id="19" name="Shape 15"/>
          <p:cNvSpPr/>
          <p:nvPr/>
        </p:nvSpPr>
        <p:spPr>
          <a:xfrm>
            <a:off x="7562612" y="4830961"/>
            <a:ext cx="769739" cy="27384"/>
          </a:xfrm>
          <a:prstGeom prst="rect">
            <a:avLst/>
          </a:prstGeom>
          <a:solidFill>
            <a:srgbClr val="DD785E"/>
          </a:solidFill>
          <a:ln/>
        </p:spPr>
      </p:sp>
      <p:sp>
        <p:nvSpPr>
          <p:cNvPr id="20" name="Shape 16"/>
          <p:cNvSpPr/>
          <p:nvPr/>
        </p:nvSpPr>
        <p:spPr>
          <a:xfrm>
            <a:off x="7067788" y="4597241"/>
            <a:ext cx="494824" cy="494824"/>
          </a:xfrm>
          <a:prstGeom prst="roundRect">
            <a:avLst>
              <a:gd name="adj" fmla="val 80014"/>
            </a:avLst>
          </a:prstGeom>
          <a:solidFill>
            <a:srgbClr val="00002E"/>
          </a:solidFill>
          <a:ln w="27384">
            <a:solidFill>
              <a:srgbClr val="DD785E"/>
            </a:solidFill>
            <a:prstDash val="solid"/>
          </a:ln>
        </p:spPr>
      </p:sp>
      <p:sp>
        <p:nvSpPr>
          <p:cNvPr id="21" name="Text 17"/>
          <p:cNvSpPr/>
          <p:nvPr/>
        </p:nvSpPr>
        <p:spPr>
          <a:xfrm>
            <a:off x="7216140" y="4638437"/>
            <a:ext cx="198120" cy="412313"/>
          </a:xfrm>
          <a:prstGeom prst="rect">
            <a:avLst/>
          </a:prstGeom>
          <a:noFill/>
          <a:ln/>
        </p:spPr>
        <p:txBody>
          <a:bodyPr wrap="none" rtlCol="0" anchor="t"/>
          <a:lstStyle/>
          <a:p>
            <a:pPr marL="0" indent="0" algn="ctr">
              <a:lnSpc>
                <a:spcPts val="3247"/>
              </a:lnSpc>
              <a:buNone/>
            </a:pPr>
            <a:r>
              <a:rPr lang="en-US" sz="2598" b="1" dirty="0">
                <a:solidFill>
                  <a:srgbClr val="DD785E"/>
                </a:solidFill>
                <a:latin typeface="Nunito" pitchFamily="34" charset="0"/>
                <a:ea typeface="Nunito" pitchFamily="34" charset="-122"/>
                <a:cs typeface="Nunito" pitchFamily="34" charset="-120"/>
              </a:rPr>
              <a:t>3</a:t>
            </a:r>
            <a:endParaRPr lang="en-US" sz="2598" dirty="0"/>
          </a:p>
        </p:txBody>
      </p:sp>
      <p:sp>
        <p:nvSpPr>
          <p:cNvPr id="22" name="Text 18"/>
          <p:cNvSpPr/>
          <p:nvPr/>
        </p:nvSpPr>
        <p:spPr>
          <a:xfrm>
            <a:off x="8524875" y="4645343"/>
            <a:ext cx="3070860" cy="343614"/>
          </a:xfrm>
          <a:prstGeom prst="rect">
            <a:avLst/>
          </a:prstGeom>
          <a:noFill/>
          <a:ln/>
        </p:spPr>
        <p:txBody>
          <a:bodyPr wrap="none" rtlCol="0" anchor="t"/>
          <a:lstStyle/>
          <a:p>
            <a:pPr marL="0" indent="0" algn="l">
              <a:lnSpc>
                <a:spcPts val="2706"/>
              </a:lnSpc>
              <a:buNone/>
            </a:pPr>
            <a:r>
              <a:rPr lang="en-US" sz="2165" b="1" dirty="0">
                <a:solidFill>
                  <a:srgbClr val="DD785E"/>
                </a:solidFill>
                <a:latin typeface="Nunito" pitchFamily="34" charset="0"/>
                <a:ea typeface="Nunito" pitchFamily="34" charset="-122"/>
                <a:cs typeface="Nunito" pitchFamily="34" charset="-120"/>
              </a:rPr>
              <a:t>Stay Ahead of the Curve</a:t>
            </a:r>
            <a:endParaRPr lang="en-US" sz="2165" dirty="0"/>
          </a:p>
        </p:txBody>
      </p:sp>
      <p:sp>
        <p:nvSpPr>
          <p:cNvPr id="23" name="Text 19"/>
          <p:cNvSpPr/>
          <p:nvPr/>
        </p:nvSpPr>
        <p:spPr>
          <a:xfrm>
            <a:off x="8524875" y="5208865"/>
            <a:ext cx="3707011" cy="1055489"/>
          </a:xfrm>
          <a:prstGeom prst="rect">
            <a:avLst/>
          </a:prstGeom>
          <a:noFill/>
          <a:ln/>
        </p:spPr>
        <p:txBody>
          <a:bodyPr wrap="square" rtlCol="0" anchor="t"/>
          <a:lstStyle/>
          <a:p>
            <a:pPr marL="0" indent="0" algn="l">
              <a:lnSpc>
                <a:spcPts val="2771"/>
              </a:lnSpc>
              <a:buNone/>
            </a:pPr>
            <a:r>
              <a:rPr lang="en-US" sz="1732" dirty="0">
                <a:solidFill>
                  <a:srgbClr val="FFFFFF"/>
                </a:solidFill>
                <a:latin typeface="PT Sans" pitchFamily="34" charset="0"/>
                <a:ea typeface="PT Sans" pitchFamily="34" charset="-122"/>
                <a:cs typeface="PT Sans" pitchFamily="34" charset="-120"/>
              </a:rPr>
              <a:t>It will help to build a  future-proof thinking to handle technological changes quickly and efficiently.</a:t>
            </a:r>
            <a:endParaRPr lang="en-US" sz="1732" dirty="0"/>
          </a:p>
        </p:txBody>
      </p:sp>
      <p:sp>
        <p:nvSpPr>
          <p:cNvPr id="24" name="Shape 20"/>
          <p:cNvSpPr/>
          <p:nvPr/>
        </p:nvSpPr>
        <p:spPr>
          <a:xfrm>
            <a:off x="6298049" y="5970389"/>
            <a:ext cx="769739" cy="27384"/>
          </a:xfrm>
          <a:prstGeom prst="rect">
            <a:avLst/>
          </a:prstGeom>
          <a:solidFill>
            <a:srgbClr val="48A8E2"/>
          </a:solidFill>
          <a:ln/>
        </p:spPr>
      </p:sp>
      <p:sp>
        <p:nvSpPr>
          <p:cNvPr id="25" name="Shape 21"/>
          <p:cNvSpPr/>
          <p:nvPr/>
        </p:nvSpPr>
        <p:spPr>
          <a:xfrm>
            <a:off x="7067788" y="5736669"/>
            <a:ext cx="494824" cy="494824"/>
          </a:xfrm>
          <a:prstGeom prst="roundRect">
            <a:avLst>
              <a:gd name="adj" fmla="val 80014"/>
            </a:avLst>
          </a:prstGeom>
          <a:solidFill>
            <a:srgbClr val="00002E"/>
          </a:solidFill>
          <a:ln w="27384">
            <a:solidFill>
              <a:srgbClr val="48A8E2"/>
            </a:solidFill>
            <a:prstDash val="solid"/>
          </a:ln>
        </p:spPr>
      </p:sp>
      <p:sp>
        <p:nvSpPr>
          <p:cNvPr id="26" name="Text 22"/>
          <p:cNvSpPr/>
          <p:nvPr/>
        </p:nvSpPr>
        <p:spPr>
          <a:xfrm>
            <a:off x="7216140" y="5777865"/>
            <a:ext cx="198120" cy="412313"/>
          </a:xfrm>
          <a:prstGeom prst="rect">
            <a:avLst/>
          </a:prstGeom>
          <a:noFill/>
          <a:ln/>
        </p:spPr>
        <p:txBody>
          <a:bodyPr wrap="none" rtlCol="0" anchor="t"/>
          <a:lstStyle/>
          <a:p>
            <a:pPr marL="0" indent="0" algn="ctr">
              <a:lnSpc>
                <a:spcPts val="3247"/>
              </a:lnSpc>
              <a:buNone/>
            </a:pPr>
            <a:r>
              <a:rPr lang="en-US" sz="2598" b="1" dirty="0">
                <a:solidFill>
                  <a:srgbClr val="48A8E2"/>
                </a:solidFill>
                <a:latin typeface="Nunito" pitchFamily="34" charset="0"/>
                <a:ea typeface="Nunito" pitchFamily="34" charset="-122"/>
                <a:cs typeface="Nunito" pitchFamily="34" charset="-120"/>
              </a:rPr>
              <a:t>4</a:t>
            </a:r>
            <a:endParaRPr lang="en-US" sz="2598" dirty="0"/>
          </a:p>
        </p:txBody>
      </p:sp>
      <p:sp>
        <p:nvSpPr>
          <p:cNvPr id="27" name="Text 23"/>
          <p:cNvSpPr/>
          <p:nvPr/>
        </p:nvSpPr>
        <p:spPr>
          <a:xfrm>
            <a:off x="3453765" y="5784771"/>
            <a:ext cx="2651760" cy="343614"/>
          </a:xfrm>
          <a:prstGeom prst="rect">
            <a:avLst/>
          </a:prstGeom>
          <a:noFill/>
          <a:ln/>
        </p:spPr>
        <p:txBody>
          <a:bodyPr wrap="none" rtlCol="0" anchor="t"/>
          <a:lstStyle/>
          <a:p>
            <a:pPr marL="0" indent="0" algn="r">
              <a:lnSpc>
                <a:spcPts val="2706"/>
              </a:lnSpc>
              <a:buNone/>
            </a:pPr>
            <a:r>
              <a:rPr lang="en-US" sz="2165" b="1" dirty="0">
                <a:solidFill>
                  <a:srgbClr val="48A8E2"/>
                </a:solidFill>
                <a:latin typeface="Nunito" pitchFamily="34" charset="0"/>
                <a:ea typeface="Nunito" pitchFamily="34" charset="-122"/>
                <a:cs typeface="Nunito" pitchFamily="34" charset="-120"/>
              </a:rPr>
              <a:t>Systematic Approach</a:t>
            </a:r>
            <a:endParaRPr lang="en-US" sz="2165" dirty="0"/>
          </a:p>
        </p:txBody>
      </p:sp>
      <p:sp>
        <p:nvSpPr>
          <p:cNvPr id="28" name="Text 24"/>
          <p:cNvSpPr/>
          <p:nvPr/>
        </p:nvSpPr>
        <p:spPr>
          <a:xfrm>
            <a:off x="2398514" y="6348293"/>
            <a:ext cx="3707011" cy="1055489"/>
          </a:xfrm>
          <a:prstGeom prst="rect">
            <a:avLst/>
          </a:prstGeom>
          <a:noFill/>
          <a:ln/>
        </p:spPr>
        <p:txBody>
          <a:bodyPr wrap="square" rtlCol="0" anchor="t"/>
          <a:lstStyle/>
          <a:p>
            <a:pPr marL="0" indent="0" algn="r">
              <a:lnSpc>
                <a:spcPts val="2771"/>
              </a:lnSpc>
              <a:buNone/>
            </a:pPr>
            <a:r>
              <a:rPr lang="en-US" sz="1732" dirty="0">
                <a:solidFill>
                  <a:srgbClr val="FFFFFF"/>
                </a:solidFill>
                <a:latin typeface="PT Sans" pitchFamily="34" charset="0"/>
                <a:ea typeface="PT Sans" pitchFamily="34" charset="-122"/>
                <a:cs typeface="PT Sans" pitchFamily="34" charset="-120"/>
              </a:rPr>
              <a:t>It will provide a systematic approach to create high-quality maintainable and reusable software.</a:t>
            </a:r>
            <a:endParaRPr lang="en-US" sz="1732"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2983">
            <a:solidFill>
              <a:srgbClr val="262654"/>
            </a:solidFill>
            <a:prstDash val="solid"/>
          </a:ln>
        </p:spPr>
      </p:sp>
      <p:pic>
        <p:nvPicPr>
          <p:cNvPr id="4" name="Image 1" descr="preencoded.png"/>
          <p:cNvPicPr>
            <a:picLocks noChangeAspect="1"/>
          </p:cNvPicPr>
          <p:nvPr/>
        </p:nvPicPr>
        <p:blipFill>
          <a:blip r:embed="rId4"/>
          <a:stretch>
            <a:fillRect/>
          </a:stretch>
        </p:blipFill>
        <p:spPr>
          <a:xfrm>
            <a:off x="0" y="0"/>
            <a:ext cx="14630400" cy="2652236"/>
          </a:xfrm>
          <a:prstGeom prst="rect">
            <a:avLst/>
          </a:prstGeom>
        </p:spPr>
      </p:pic>
      <p:sp>
        <p:nvSpPr>
          <p:cNvPr id="5" name="Text 1"/>
          <p:cNvSpPr/>
          <p:nvPr/>
        </p:nvSpPr>
        <p:spPr>
          <a:xfrm>
            <a:off x="2572345" y="3236000"/>
            <a:ext cx="9014460" cy="331589"/>
          </a:xfrm>
          <a:prstGeom prst="rect">
            <a:avLst/>
          </a:prstGeom>
          <a:noFill/>
          <a:ln/>
        </p:spPr>
        <p:txBody>
          <a:bodyPr wrap="none" rtlCol="0" anchor="t"/>
          <a:lstStyle/>
          <a:p>
            <a:pPr marL="0" indent="0">
              <a:lnSpc>
                <a:spcPts val="2610"/>
              </a:lnSpc>
              <a:buNone/>
            </a:pPr>
            <a:r>
              <a:rPr lang="en-US" sz="2088" b="1" dirty="0">
                <a:solidFill>
                  <a:srgbClr val="FFFFFF"/>
                </a:solidFill>
                <a:latin typeface="Nunito" pitchFamily="34" charset="0"/>
                <a:ea typeface="Nunito" pitchFamily="34" charset="-122"/>
                <a:cs typeface="Nunito" pitchFamily="34" charset="-120"/>
              </a:rPr>
              <a:t>Object Oriented Programming Methodology Case Study - Banking System</a:t>
            </a:r>
            <a:endParaRPr lang="en-US" sz="2088" dirty="0"/>
          </a:p>
        </p:txBody>
      </p:sp>
      <p:sp>
        <p:nvSpPr>
          <p:cNvPr id="6" name="Text 2"/>
          <p:cNvSpPr/>
          <p:nvPr/>
        </p:nvSpPr>
        <p:spPr>
          <a:xfrm>
            <a:off x="2572345" y="3779758"/>
            <a:ext cx="5615940" cy="662940"/>
          </a:xfrm>
          <a:prstGeom prst="rect">
            <a:avLst/>
          </a:prstGeom>
          <a:noFill/>
          <a:ln/>
        </p:spPr>
        <p:txBody>
          <a:bodyPr wrap="none" rtlCol="0" anchor="t"/>
          <a:lstStyle/>
          <a:p>
            <a:pPr marL="0" indent="0">
              <a:lnSpc>
                <a:spcPts val="5221"/>
              </a:lnSpc>
              <a:buNone/>
            </a:pPr>
            <a:r>
              <a:rPr lang="en-US" sz="4177" b="1" dirty="0">
                <a:solidFill>
                  <a:srgbClr val="FFFFFF"/>
                </a:solidFill>
                <a:latin typeface="Nunito" pitchFamily="34" charset="0"/>
                <a:ea typeface="Nunito" pitchFamily="34" charset="-122"/>
                <a:cs typeface="Nunito" pitchFamily="34" charset="-120"/>
              </a:rPr>
              <a:t>Proposal of Case Study</a:t>
            </a:r>
            <a:endParaRPr lang="en-US" sz="4177" dirty="0"/>
          </a:p>
        </p:txBody>
      </p:sp>
      <p:sp>
        <p:nvSpPr>
          <p:cNvPr id="7" name="Text 3"/>
          <p:cNvSpPr/>
          <p:nvPr/>
        </p:nvSpPr>
        <p:spPr>
          <a:xfrm>
            <a:off x="2572345" y="4973122"/>
            <a:ext cx="2546152" cy="397788"/>
          </a:xfrm>
          <a:prstGeom prst="rect">
            <a:avLst/>
          </a:prstGeom>
          <a:noFill/>
          <a:ln/>
        </p:spPr>
        <p:txBody>
          <a:bodyPr wrap="none" rtlCol="0" anchor="t"/>
          <a:lstStyle/>
          <a:p>
            <a:pPr marL="0" indent="0">
              <a:lnSpc>
                <a:spcPts val="3133"/>
              </a:lnSpc>
              <a:buNone/>
            </a:pPr>
            <a:r>
              <a:rPr lang="en-US" sz="2506" b="1" dirty="0">
                <a:solidFill>
                  <a:srgbClr val="FFFFFF"/>
                </a:solidFill>
                <a:latin typeface="Nunito" pitchFamily="34" charset="0"/>
                <a:ea typeface="Nunito" pitchFamily="34" charset="-122"/>
                <a:cs typeface="Nunito" pitchFamily="34" charset="-120"/>
              </a:rPr>
              <a:t>Analysis</a:t>
            </a:r>
            <a:endParaRPr lang="en-US" sz="2506" dirty="0"/>
          </a:p>
        </p:txBody>
      </p:sp>
      <p:sp>
        <p:nvSpPr>
          <p:cNvPr id="8" name="Text 4"/>
          <p:cNvSpPr/>
          <p:nvPr/>
        </p:nvSpPr>
        <p:spPr>
          <a:xfrm>
            <a:off x="2572345" y="5583079"/>
            <a:ext cx="2816304" cy="1697236"/>
          </a:xfrm>
          <a:prstGeom prst="rect">
            <a:avLst/>
          </a:prstGeom>
          <a:noFill/>
          <a:ln/>
        </p:spPr>
        <p:txBody>
          <a:bodyPr wrap="square" rtlCol="0" anchor="t"/>
          <a:lstStyle/>
          <a:p>
            <a:pPr marL="0" indent="0">
              <a:lnSpc>
                <a:spcPts val="2673"/>
              </a:lnSpc>
              <a:buNone/>
            </a:pPr>
            <a:r>
              <a:rPr lang="en-US" sz="1671" dirty="0">
                <a:solidFill>
                  <a:srgbClr val="FFFFFF"/>
                </a:solidFill>
                <a:latin typeface="PT Sans" pitchFamily="34" charset="0"/>
                <a:ea typeface="PT Sans" pitchFamily="34" charset="-122"/>
                <a:cs typeface="PT Sans" pitchFamily="34" charset="-120"/>
              </a:rPr>
              <a:t>Finding input-output requirements associated with a banking system and creating a system with Object oriented thinking. </a:t>
            </a:r>
            <a:endParaRPr lang="en-US" sz="1671" dirty="0"/>
          </a:p>
        </p:txBody>
      </p:sp>
      <p:sp>
        <p:nvSpPr>
          <p:cNvPr id="9" name="Text 5"/>
          <p:cNvSpPr/>
          <p:nvPr/>
        </p:nvSpPr>
        <p:spPr>
          <a:xfrm>
            <a:off x="5913953" y="4973122"/>
            <a:ext cx="2546152" cy="397788"/>
          </a:xfrm>
          <a:prstGeom prst="rect">
            <a:avLst/>
          </a:prstGeom>
          <a:noFill/>
          <a:ln/>
        </p:spPr>
        <p:txBody>
          <a:bodyPr wrap="none" rtlCol="0" anchor="t"/>
          <a:lstStyle/>
          <a:p>
            <a:pPr marL="0" indent="0">
              <a:lnSpc>
                <a:spcPts val="3133"/>
              </a:lnSpc>
              <a:buNone/>
            </a:pPr>
            <a:r>
              <a:rPr lang="en-US" sz="2506" b="1" dirty="0">
                <a:solidFill>
                  <a:srgbClr val="FFFFFF"/>
                </a:solidFill>
                <a:latin typeface="Nunito" pitchFamily="34" charset="0"/>
                <a:ea typeface="Nunito" pitchFamily="34" charset="-122"/>
                <a:cs typeface="Nunito" pitchFamily="34" charset="-120"/>
              </a:rPr>
              <a:t>User Interface</a:t>
            </a:r>
            <a:endParaRPr lang="en-US" sz="2506" dirty="0"/>
          </a:p>
        </p:txBody>
      </p:sp>
      <p:sp>
        <p:nvSpPr>
          <p:cNvPr id="10" name="Text 6"/>
          <p:cNvSpPr/>
          <p:nvPr/>
        </p:nvSpPr>
        <p:spPr>
          <a:xfrm>
            <a:off x="5913953" y="5583079"/>
            <a:ext cx="2816304" cy="1357789"/>
          </a:xfrm>
          <a:prstGeom prst="rect">
            <a:avLst/>
          </a:prstGeom>
          <a:noFill/>
          <a:ln/>
        </p:spPr>
        <p:txBody>
          <a:bodyPr wrap="square" rtlCol="0" anchor="t"/>
          <a:lstStyle/>
          <a:p>
            <a:pPr marL="0" indent="0">
              <a:lnSpc>
                <a:spcPts val="2673"/>
              </a:lnSpc>
              <a:buNone/>
            </a:pPr>
            <a:r>
              <a:rPr lang="en-US" sz="1671" dirty="0">
                <a:solidFill>
                  <a:srgbClr val="FFFFFF"/>
                </a:solidFill>
                <a:latin typeface="PT Sans" pitchFamily="34" charset="0"/>
                <a:ea typeface="PT Sans" pitchFamily="34" charset="-122"/>
                <a:cs typeface="PT Sans" pitchFamily="34" charset="-120"/>
              </a:rPr>
              <a:t>Designing a user interface that effortlessly communicates with the user, ensuring both clarity and ease of use. </a:t>
            </a:r>
            <a:endParaRPr lang="en-US" sz="1671" dirty="0"/>
          </a:p>
        </p:txBody>
      </p:sp>
      <p:sp>
        <p:nvSpPr>
          <p:cNvPr id="11" name="Text 7"/>
          <p:cNvSpPr/>
          <p:nvPr/>
        </p:nvSpPr>
        <p:spPr>
          <a:xfrm>
            <a:off x="9255562" y="4973122"/>
            <a:ext cx="2546152" cy="397788"/>
          </a:xfrm>
          <a:prstGeom prst="rect">
            <a:avLst/>
          </a:prstGeom>
          <a:noFill/>
          <a:ln/>
        </p:spPr>
        <p:txBody>
          <a:bodyPr wrap="none" rtlCol="0" anchor="t"/>
          <a:lstStyle/>
          <a:p>
            <a:pPr marL="0" indent="0">
              <a:lnSpc>
                <a:spcPts val="3133"/>
              </a:lnSpc>
              <a:buNone/>
            </a:pPr>
            <a:r>
              <a:rPr lang="en-US" sz="2506" b="1" dirty="0">
                <a:solidFill>
                  <a:srgbClr val="FFFFFF"/>
                </a:solidFill>
                <a:latin typeface="Nunito" pitchFamily="34" charset="0"/>
                <a:ea typeface="Nunito" pitchFamily="34" charset="-122"/>
                <a:cs typeface="Nunito" pitchFamily="34" charset="-120"/>
              </a:rPr>
              <a:t>Design Diagrams</a:t>
            </a:r>
            <a:endParaRPr lang="en-US" sz="2506" dirty="0"/>
          </a:p>
        </p:txBody>
      </p:sp>
      <p:sp>
        <p:nvSpPr>
          <p:cNvPr id="12" name="Text 8"/>
          <p:cNvSpPr/>
          <p:nvPr/>
        </p:nvSpPr>
        <p:spPr>
          <a:xfrm>
            <a:off x="9594890" y="5609511"/>
            <a:ext cx="2476976" cy="339447"/>
          </a:xfrm>
          <a:prstGeom prst="rect">
            <a:avLst/>
          </a:prstGeom>
          <a:noFill/>
          <a:ln/>
        </p:spPr>
        <p:txBody>
          <a:bodyPr wrap="none" rtlCol="0" anchor="t"/>
          <a:lstStyle/>
          <a:p>
            <a:pPr marL="342900" indent="-342900" algn="l">
              <a:lnSpc>
                <a:spcPts val="2673"/>
              </a:lnSpc>
              <a:buSzPct val="100000"/>
              <a:buChar char="•"/>
            </a:pPr>
            <a:r>
              <a:rPr lang="en-US" sz="1671" dirty="0">
                <a:solidFill>
                  <a:srgbClr val="FFFFFF"/>
                </a:solidFill>
                <a:latin typeface="PT Sans" pitchFamily="34" charset="0"/>
                <a:ea typeface="PT Sans" pitchFamily="34" charset="-122"/>
                <a:cs typeface="PT Sans" pitchFamily="34" charset="-120"/>
              </a:rPr>
              <a:t>Class and Object Diagram</a:t>
            </a:r>
            <a:endParaRPr lang="en-US" sz="1671" dirty="0"/>
          </a:p>
        </p:txBody>
      </p:sp>
      <p:sp>
        <p:nvSpPr>
          <p:cNvPr id="13" name="Text 9"/>
          <p:cNvSpPr/>
          <p:nvPr/>
        </p:nvSpPr>
        <p:spPr>
          <a:xfrm>
            <a:off x="9594890" y="6033730"/>
            <a:ext cx="2476976" cy="339447"/>
          </a:xfrm>
          <a:prstGeom prst="rect">
            <a:avLst/>
          </a:prstGeom>
          <a:noFill/>
          <a:ln/>
        </p:spPr>
        <p:txBody>
          <a:bodyPr wrap="none" rtlCol="0" anchor="t"/>
          <a:lstStyle/>
          <a:p>
            <a:pPr marL="342900" indent="-342900" algn="l">
              <a:lnSpc>
                <a:spcPts val="2673"/>
              </a:lnSpc>
              <a:buSzPct val="100000"/>
              <a:buChar char="•"/>
            </a:pPr>
            <a:r>
              <a:rPr lang="en-US" sz="1671" dirty="0">
                <a:solidFill>
                  <a:srgbClr val="FFFFFF"/>
                </a:solidFill>
                <a:latin typeface="PT Sans" pitchFamily="34" charset="0"/>
                <a:ea typeface="PT Sans" pitchFamily="34" charset="-122"/>
                <a:cs typeface="PT Sans" pitchFamily="34" charset="-120"/>
              </a:rPr>
              <a:t>Flow Diagram</a:t>
            </a:r>
            <a:endParaRPr lang="en-US" sz="1671" dirty="0"/>
          </a:p>
        </p:txBody>
      </p:sp>
      <p:sp>
        <p:nvSpPr>
          <p:cNvPr id="14" name="Text 10"/>
          <p:cNvSpPr/>
          <p:nvPr/>
        </p:nvSpPr>
        <p:spPr>
          <a:xfrm>
            <a:off x="9594889" y="6457950"/>
            <a:ext cx="3120985" cy="678894"/>
          </a:xfrm>
          <a:prstGeom prst="rect">
            <a:avLst/>
          </a:prstGeom>
          <a:noFill/>
          <a:ln/>
        </p:spPr>
        <p:txBody>
          <a:bodyPr wrap="square" rtlCol="0" anchor="t"/>
          <a:lstStyle/>
          <a:p>
            <a:pPr marL="342900" indent="-342900" algn="l">
              <a:lnSpc>
                <a:spcPts val="2673"/>
              </a:lnSpc>
              <a:buSzPct val="100000"/>
              <a:buChar char="•"/>
            </a:pPr>
            <a:r>
              <a:rPr lang="en-US" sz="1671" dirty="0">
                <a:solidFill>
                  <a:srgbClr val="FFFFFF"/>
                </a:solidFill>
                <a:latin typeface="PT Sans" pitchFamily="34" charset="0"/>
                <a:ea typeface="PT Sans" pitchFamily="34" charset="-122"/>
                <a:cs typeface="PT Sans" pitchFamily="34" charset="-120"/>
              </a:rPr>
              <a:t>Entity Relationship Diagram</a:t>
            </a:r>
          </a:p>
          <a:p>
            <a:pPr marL="342900" indent="-342900" algn="l">
              <a:lnSpc>
                <a:spcPts val="2673"/>
              </a:lnSpc>
              <a:buSzPct val="100000"/>
              <a:buChar char="•"/>
            </a:pPr>
            <a:endParaRPr lang="en-US" sz="1671" dirty="0">
              <a:solidFill>
                <a:srgbClr val="FFFFFF"/>
              </a:solidFill>
              <a:latin typeface="PT Sans" pitchFamily="34" charset="0"/>
            </a:endParaRPr>
          </a:p>
          <a:p>
            <a:pPr marL="342900" indent="-342900" algn="l">
              <a:lnSpc>
                <a:spcPts val="2673"/>
              </a:lnSpc>
              <a:buSzPct val="100000"/>
              <a:buChar char="•"/>
            </a:pPr>
            <a:endParaRPr lang="en-US" sz="1671" dirty="0"/>
          </a:p>
        </p:txBody>
      </p:sp>
      <p:sp>
        <p:nvSpPr>
          <p:cNvPr id="15" name="Text 11"/>
          <p:cNvSpPr/>
          <p:nvPr/>
        </p:nvSpPr>
        <p:spPr>
          <a:xfrm>
            <a:off x="9594890" y="6921937"/>
            <a:ext cx="2476976" cy="339447"/>
          </a:xfrm>
          <a:prstGeom prst="rect">
            <a:avLst/>
          </a:prstGeom>
          <a:noFill/>
          <a:ln/>
        </p:spPr>
        <p:txBody>
          <a:bodyPr wrap="none" rtlCol="0" anchor="t"/>
          <a:lstStyle/>
          <a:p>
            <a:pPr marL="342900" indent="-342900" algn="l">
              <a:lnSpc>
                <a:spcPts val="2673"/>
              </a:lnSpc>
              <a:buSzPct val="100000"/>
              <a:buChar char="•"/>
            </a:pPr>
            <a:r>
              <a:rPr lang="en-US" sz="1671" dirty="0">
                <a:solidFill>
                  <a:srgbClr val="FFFFFF"/>
                </a:solidFill>
                <a:latin typeface="PT Sans" pitchFamily="34" charset="0"/>
                <a:ea typeface="PT Sans" pitchFamily="34" charset="-122"/>
                <a:cs typeface="PT Sans" pitchFamily="34" charset="-120"/>
              </a:rPr>
              <a:t>Use Case Diagram</a:t>
            </a:r>
            <a:endParaRPr lang="en-US" sz="167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6" name="Text 2"/>
          <p:cNvSpPr/>
          <p:nvPr/>
        </p:nvSpPr>
        <p:spPr>
          <a:xfrm>
            <a:off x="2348389" y="1160264"/>
            <a:ext cx="9494520" cy="347186"/>
          </a:xfrm>
          <a:prstGeom prst="rect">
            <a:avLst/>
          </a:prstGeom>
          <a:noFill/>
          <a:ln/>
        </p:spPr>
        <p:txBody>
          <a:bodyPr wrap="none" rtlCol="0" anchor="t"/>
          <a:lstStyle/>
          <a:p>
            <a:pPr marL="0" indent="0">
              <a:lnSpc>
                <a:spcPts val="2734"/>
              </a:lnSpc>
              <a:buNone/>
            </a:pPr>
            <a:r>
              <a:rPr lang="en-US" sz="2187" b="1" dirty="0">
                <a:solidFill>
                  <a:srgbClr val="FFFFFF"/>
                </a:solidFill>
                <a:latin typeface="Nunito" pitchFamily="34" charset="0"/>
                <a:ea typeface="Nunito" pitchFamily="34" charset="-122"/>
                <a:cs typeface="Nunito" pitchFamily="34" charset="-120"/>
              </a:rPr>
              <a:t>Object Oriented Programming Methodology Case Study - Banking System</a:t>
            </a:r>
            <a:endParaRPr lang="en-US" sz="2187" dirty="0"/>
          </a:p>
        </p:txBody>
      </p:sp>
      <p:sp>
        <p:nvSpPr>
          <p:cNvPr id="7" name="Text 3"/>
          <p:cNvSpPr/>
          <p:nvPr/>
        </p:nvSpPr>
        <p:spPr>
          <a:xfrm>
            <a:off x="2348389" y="1729621"/>
            <a:ext cx="9182100"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Input Output Analysis</a:t>
            </a:r>
            <a:endParaRPr lang="en-US" sz="4374" dirty="0"/>
          </a:p>
        </p:txBody>
      </p:sp>
      <p:sp>
        <p:nvSpPr>
          <p:cNvPr id="8" name="Shape 4"/>
          <p:cNvSpPr/>
          <p:nvPr/>
        </p:nvSpPr>
        <p:spPr>
          <a:xfrm>
            <a:off x="2348389" y="2930843"/>
            <a:ext cx="499943" cy="499943"/>
          </a:xfrm>
          <a:prstGeom prst="roundRect">
            <a:avLst>
              <a:gd name="adj" fmla="val 80001"/>
            </a:avLst>
          </a:prstGeom>
          <a:solidFill>
            <a:srgbClr val="00002E"/>
          </a:solidFill>
          <a:ln w="27742">
            <a:solidFill>
              <a:srgbClr val="F2B42D"/>
            </a:solidFill>
            <a:prstDash val="solid"/>
          </a:ln>
        </p:spPr>
      </p:sp>
      <p:sp>
        <p:nvSpPr>
          <p:cNvPr id="9" name="Text 5"/>
          <p:cNvSpPr/>
          <p:nvPr/>
        </p:nvSpPr>
        <p:spPr>
          <a:xfrm>
            <a:off x="2499241" y="2972514"/>
            <a:ext cx="198120" cy="416481"/>
          </a:xfrm>
          <a:prstGeom prst="rect">
            <a:avLst/>
          </a:prstGeom>
          <a:noFill/>
          <a:ln/>
        </p:spPr>
        <p:txBody>
          <a:bodyPr wrap="none" rtlCol="0" anchor="t"/>
          <a:lstStyle/>
          <a:p>
            <a:pPr marL="0" indent="0" algn="ctr">
              <a:lnSpc>
                <a:spcPts val="3281"/>
              </a:lnSpc>
              <a:buNone/>
            </a:pPr>
            <a:r>
              <a:rPr lang="en-US" sz="2624" b="1" dirty="0">
                <a:solidFill>
                  <a:srgbClr val="F2B42D"/>
                </a:solidFill>
                <a:latin typeface="Nunito" pitchFamily="34" charset="0"/>
                <a:ea typeface="Nunito" pitchFamily="34" charset="-122"/>
                <a:cs typeface="Nunito" pitchFamily="34" charset="-120"/>
              </a:rPr>
              <a:t>1</a:t>
            </a:r>
            <a:endParaRPr lang="en-US" sz="2624" dirty="0"/>
          </a:p>
        </p:txBody>
      </p:sp>
      <p:sp>
        <p:nvSpPr>
          <p:cNvPr id="10" name="Text 6"/>
          <p:cNvSpPr/>
          <p:nvPr/>
        </p:nvSpPr>
        <p:spPr>
          <a:xfrm>
            <a:off x="3070503" y="3007162"/>
            <a:ext cx="2221944" cy="347186"/>
          </a:xfrm>
          <a:prstGeom prst="rect">
            <a:avLst/>
          </a:prstGeom>
          <a:noFill/>
          <a:ln/>
        </p:spPr>
        <p:txBody>
          <a:bodyPr wrap="none" rtlCol="0" anchor="t"/>
          <a:lstStyle/>
          <a:p>
            <a:pPr marL="0" indent="0">
              <a:lnSpc>
                <a:spcPts val="2734"/>
              </a:lnSpc>
              <a:buNone/>
            </a:pPr>
            <a:r>
              <a:rPr lang="en-US" sz="2187" b="1" dirty="0">
                <a:solidFill>
                  <a:srgbClr val="F2B42D"/>
                </a:solidFill>
                <a:latin typeface="Nunito" pitchFamily="34" charset="0"/>
                <a:ea typeface="Nunito" pitchFamily="34" charset="-122"/>
                <a:cs typeface="Nunito" pitchFamily="34" charset="-120"/>
              </a:rPr>
              <a:t>Input</a:t>
            </a:r>
            <a:endParaRPr lang="en-US" sz="2187" dirty="0"/>
          </a:p>
        </p:txBody>
      </p:sp>
      <p:sp>
        <p:nvSpPr>
          <p:cNvPr id="11" name="Text 7"/>
          <p:cNvSpPr/>
          <p:nvPr/>
        </p:nvSpPr>
        <p:spPr>
          <a:xfrm>
            <a:off x="3425904" y="3604260"/>
            <a:ext cx="3778210"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FFFFFF"/>
                </a:solidFill>
                <a:latin typeface="PT Sans" pitchFamily="34" charset="0"/>
                <a:ea typeface="PT Sans" pitchFamily="34" charset="-122"/>
                <a:cs typeface="PT Sans" pitchFamily="34" charset="-120"/>
              </a:rPr>
              <a:t>User Information: Name,  Age, DOB,  Mobile No,  Pin Code.</a:t>
            </a:r>
            <a:endParaRPr lang="en-US" sz="1750" dirty="0"/>
          </a:p>
        </p:txBody>
      </p:sp>
      <p:sp>
        <p:nvSpPr>
          <p:cNvPr id="12" name="Text 8"/>
          <p:cNvSpPr/>
          <p:nvPr/>
        </p:nvSpPr>
        <p:spPr>
          <a:xfrm>
            <a:off x="3425904" y="4403884"/>
            <a:ext cx="377821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FFFFFF"/>
                </a:solidFill>
                <a:latin typeface="PT Sans" pitchFamily="34" charset="0"/>
                <a:ea typeface="PT Sans" pitchFamily="34" charset="-122"/>
                <a:cs typeface="PT Sans" pitchFamily="34" charset="-120"/>
              </a:rPr>
              <a:t>Opening Balance</a:t>
            </a:r>
            <a:endParaRPr lang="en-US" sz="1750" dirty="0"/>
          </a:p>
        </p:txBody>
      </p:sp>
      <p:sp>
        <p:nvSpPr>
          <p:cNvPr id="13" name="Text 9"/>
          <p:cNvSpPr/>
          <p:nvPr/>
        </p:nvSpPr>
        <p:spPr>
          <a:xfrm>
            <a:off x="3425904" y="4848106"/>
            <a:ext cx="3778210"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FFFFFF"/>
                </a:solidFill>
                <a:latin typeface="PT Sans" pitchFamily="34" charset="0"/>
                <a:ea typeface="PT Sans" pitchFamily="34" charset="-122"/>
                <a:cs typeface="PT Sans" pitchFamily="34" charset="-120"/>
              </a:rPr>
              <a:t>Choose the service needed from the menu.</a:t>
            </a:r>
            <a:endParaRPr lang="en-US" sz="1750" dirty="0"/>
          </a:p>
        </p:txBody>
      </p:sp>
      <p:sp>
        <p:nvSpPr>
          <p:cNvPr id="14" name="Text 10"/>
          <p:cNvSpPr/>
          <p:nvPr/>
        </p:nvSpPr>
        <p:spPr>
          <a:xfrm>
            <a:off x="3425904" y="5647730"/>
            <a:ext cx="3778210"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FFFFFF"/>
                </a:solidFill>
                <a:latin typeface="PT Sans" pitchFamily="34" charset="0"/>
                <a:ea typeface="PT Sans" pitchFamily="34" charset="-122"/>
                <a:cs typeface="PT Sans" pitchFamily="34" charset="-120"/>
              </a:rPr>
              <a:t>Enter Unique  Account Number which was generated.</a:t>
            </a:r>
            <a:endParaRPr lang="en-US" sz="1750" dirty="0"/>
          </a:p>
        </p:txBody>
      </p:sp>
      <p:sp>
        <p:nvSpPr>
          <p:cNvPr id="15" name="Text 11"/>
          <p:cNvSpPr/>
          <p:nvPr/>
        </p:nvSpPr>
        <p:spPr>
          <a:xfrm>
            <a:off x="3070503" y="6558439"/>
            <a:ext cx="4133612" cy="355402"/>
          </a:xfrm>
          <a:prstGeom prst="rect">
            <a:avLst/>
          </a:prstGeom>
          <a:noFill/>
          <a:ln/>
        </p:spPr>
        <p:txBody>
          <a:bodyPr wrap="none" rtlCol="0" anchor="t"/>
          <a:lstStyle/>
          <a:p>
            <a:pPr marL="0" indent="0">
              <a:lnSpc>
                <a:spcPts val="2799"/>
              </a:lnSpc>
              <a:buNone/>
            </a:pPr>
            <a:endParaRPr lang="en-US" sz="1750" dirty="0"/>
          </a:p>
        </p:txBody>
      </p:sp>
      <p:sp>
        <p:nvSpPr>
          <p:cNvPr id="16" name="Shape 12"/>
          <p:cNvSpPr/>
          <p:nvPr/>
        </p:nvSpPr>
        <p:spPr>
          <a:xfrm>
            <a:off x="7426285" y="2930843"/>
            <a:ext cx="499943" cy="499943"/>
          </a:xfrm>
          <a:prstGeom prst="roundRect">
            <a:avLst>
              <a:gd name="adj" fmla="val 80001"/>
            </a:avLst>
          </a:prstGeom>
          <a:solidFill>
            <a:srgbClr val="00002E"/>
          </a:solidFill>
          <a:ln w="27742">
            <a:solidFill>
              <a:srgbClr val="D7425E"/>
            </a:solidFill>
            <a:prstDash val="solid"/>
          </a:ln>
        </p:spPr>
      </p:sp>
      <p:sp>
        <p:nvSpPr>
          <p:cNvPr id="17" name="Text 13"/>
          <p:cNvSpPr/>
          <p:nvPr/>
        </p:nvSpPr>
        <p:spPr>
          <a:xfrm>
            <a:off x="7577138" y="2972514"/>
            <a:ext cx="198120" cy="416481"/>
          </a:xfrm>
          <a:prstGeom prst="rect">
            <a:avLst/>
          </a:prstGeom>
          <a:noFill/>
          <a:ln/>
        </p:spPr>
        <p:txBody>
          <a:bodyPr wrap="none" rtlCol="0" anchor="t"/>
          <a:lstStyle/>
          <a:p>
            <a:pPr marL="0" indent="0" algn="ctr">
              <a:lnSpc>
                <a:spcPts val="3281"/>
              </a:lnSpc>
              <a:buNone/>
            </a:pPr>
            <a:r>
              <a:rPr lang="en-US" sz="2624" b="1" dirty="0">
                <a:solidFill>
                  <a:srgbClr val="D7425E"/>
                </a:solidFill>
                <a:latin typeface="Nunito" pitchFamily="34" charset="0"/>
                <a:ea typeface="Nunito" pitchFamily="34" charset="-122"/>
                <a:cs typeface="Nunito" pitchFamily="34" charset="-120"/>
              </a:rPr>
              <a:t>2</a:t>
            </a:r>
            <a:endParaRPr lang="en-US" sz="2624" dirty="0"/>
          </a:p>
        </p:txBody>
      </p:sp>
      <p:sp>
        <p:nvSpPr>
          <p:cNvPr id="18" name="Text 14"/>
          <p:cNvSpPr/>
          <p:nvPr/>
        </p:nvSpPr>
        <p:spPr>
          <a:xfrm>
            <a:off x="8148399" y="3007162"/>
            <a:ext cx="2221944" cy="347186"/>
          </a:xfrm>
          <a:prstGeom prst="rect">
            <a:avLst/>
          </a:prstGeom>
          <a:noFill/>
          <a:ln/>
        </p:spPr>
        <p:txBody>
          <a:bodyPr wrap="none" rtlCol="0" anchor="t"/>
          <a:lstStyle/>
          <a:p>
            <a:pPr marL="0" indent="0">
              <a:lnSpc>
                <a:spcPts val="2734"/>
              </a:lnSpc>
              <a:buNone/>
            </a:pPr>
            <a:r>
              <a:rPr lang="en-US" sz="2187" b="1" dirty="0">
                <a:solidFill>
                  <a:srgbClr val="D7425E"/>
                </a:solidFill>
                <a:latin typeface="Nunito" pitchFamily="34" charset="0"/>
                <a:ea typeface="Nunito" pitchFamily="34" charset="-122"/>
                <a:cs typeface="Nunito" pitchFamily="34" charset="-120"/>
              </a:rPr>
              <a:t>Output</a:t>
            </a:r>
            <a:endParaRPr lang="en-US" sz="2187" dirty="0"/>
          </a:p>
        </p:txBody>
      </p:sp>
      <p:sp>
        <p:nvSpPr>
          <p:cNvPr id="19" name="Text 15"/>
          <p:cNvSpPr/>
          <p:nvPr/>
        </p:nvSpPr>
        <p:spPr>
          <a:xfrm>
            <a:off x="8503801" y="3604260"/>
            <a:ext cx="4631174" cy="1082040"/>
          </a:xfrm>
          <a:prstGeom prst="rect">
            <a:avLst/>
          </a:prstGeom>
          <a:noFill/>
          <a:ln/>
        </p:spPr>
        <p:txBody>
          <a:bodyPr wrap="square" rtlCol="0" anchor="t"/>
          <a:lstStyle/>
          <a:p>
            <a:pPr marL="342900" indent="-342900" algn="l">
              <a:lnSpc>
                <a:spcPts val="2799"/>
              </a:lnSpc>
              <a:buSzPct val="100000"/>
              <a:buChar char="•"/>
            </a:pPr>
            <a:r>
              <a:rPr lang="en-US" sz="1750" dirty="0">
                <a:solidFill>
                  <a:srgbClr val="FFFFFF"/>
                </a:solidFill>
                <a:latin typeface="PT Sans" pitchFamily="34" charset="0"/>
                <a:ea typeface="PT Sans" pitchFamily="34" charset="-122"/>
                <a:cs typeface="PT Sans" pitchFamily="34" charset="-120"/>
              </a:rPr>
              <a:t>Register and generate an account number with the combination of the user's data.</a:t>
            </a:r>
            <a:endParaRPr lang="en-US" sz="1750" dirty="0"/>
          </a:p>
        </p:txBody>
      </p:sp>
      <p:sp>
        <p:nvSpPr>
          <p:cNvPr id="20" name="Text 16"/>
          <p:cNvSpPr/>
          <p:nvPr/>
        </p:nvSpPr>
        <p:spPr>
          <a:xfrm>
            <a:off x="8503801" y="4403884"/>
            <a:ext cx="377821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FFFFFF"/>
                </a:solidFill>
                <a:latin typeface="PT Sans" pitchFamily="34" charset="0"/>
                <a:ea typeface="PT Sans" pitchFamily="34" charset="-122"/>
                <a:cs typeface="PT Sans" pitchFamily="34" charset="-120"/>
              </a:rPr>
              <a:t>Update Balance and display it.</a:t>
            </a:r>
            <a:endParaRPr lang="en-US" sz="1750" dirty="0"/>
          </a:p>
        </p:txBody>
      </p:sp>
      <p:sp>
        <p:nvSpPr>
          <p:cNvPr id="21" name="Text 17"/>
          <p:cNvSpPr/>
          <p:nvPr/>
        </p:nvSpPr>
        <p:spPr>
          <a:xfrm>
            <a:off x="8503801" y="4848106"/>
            <a:ext cx="3778210"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FFFFFF"/>
                </a:solidFill>
                <a:latin typeface="PT Sans" pitchFamily="34" charset="0"/>
                <a:ea typeface="PT Sans" pitchFamily="34" charset="-122"/>
                <a:cs typeface="PT Sans" pitchFamily="34" charset="-120"/>
              </a:rPr>
              <a:t>Display a message to enter account number.</a:t>
            </a:r>
            <a:endParaRPr lang="en-US" sz="1750" dirty="0"/>
          </a:p>
        </p:txBody>
      </p:sp>
      <p:sp>
        <p:nvSpPr>
          <p:cNvPr id="22" name="Text 18"/>
          <p:cNvSpPr/>
          <p:nvPr/>
        </p:nvSpPr>
        <p:spPr>
          <a:xfrm>
            <a:off x="8503800" y="5647730"/>
            <a:ext cx="4935975" cy="1421606"/>
          </a:xfrm>
          <a:prstGeom prst="rect">
            <a:avLst/>
          </a:prstGeom>
          <a:noFill/>
          <a:ln/>
        </p:spPr>
        <p:txBody>
          <a:bodyPr wrap="square" rtlCol="0" anchor="t"/>
          <a:lstStyle/>
          <a:p>
            <a:pPr marL="342900" indent="-342900" algn="l">
              <a:lnSpc>
                <a:spcPts val="2799"/>
              </a:lnSpc>
              <a:buSzPct val="100000"/>
              <a:buChar char="•"/>
            </a:pPr>
            <a:r>
              <a:rPr lang="en-US" sz="1750" dirty="0">
                <a:solidFill>
                  <a:srgbClr val="FFFFFF"/>
                </a:solidFill>
                <a:latin typeface="PT Sans" pitchFamily="34" charset="0"/>
                <a:ea typeface="PT Sans" pitchFamily="34" charset="-122"/>
                <a:cs typeface="PT Sans" pitchFamily="34" charset="-120"/>
              </a:rPr>
              <a:t>Match the account number and perform the transaction if the account number is matched else display "Invalid Account Number”.</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6" name="Text 2"/>
          <p:cNvSpPr/>
          <p:nvPr/>
        </p:nvSpPr>
        <p:spPr>
          <a:xfrm>
            <a:off x="2348389" y="1049179"/>
            <a:ext cx="9494520" cy="347186"/>
          </a:xfrm>
          <a:prstGeom prst="rect">
            <a:avLst/>
          </a:prstGeom>
          <a:noFill/>
          <a:ln/>
        </p:spPr>
        <p:txBody>
          <a:bodyPr wrap="none" rtlCol="0" anchor="t"/>
          <a:lstStyle/>
          <a:p>
            <a:pPr marL="0" indent="0">
              <a:lnSpc>
                <a:spcPts val="2734"/>
              </a:lnSpc>
              <a:buNone/>
            </a:pPr>
            <a:r>
              <a:rPr lang="en-US" sz="2187" b="1" dirty="0">
                <a:solidFill>
                  <a:srgbClr val="FFFFFF"/>
                </a:solidFill>
                <a:latin typeface="Nunito" pitchFamily="34" charset="0"/>
                <a:ea typeface="Nunito" pitchFamily="34" charset="-122"/>
                <a:cs typeface="Nunito" pitchFamily="34" charset="-120"/>
              </a:rPr>
              <a:t>Object Oriented Programming Methodology Case Study - Banking System</a:t>
            </a:r>
            <a:endParaRPr lang="en-US" sz="2187" dirty="0"/>
          </a:p>
        </p:txBody>
      </p:sp>
      <p:sp>
        <p:nvSpPr>
          <p:cNvPr id="7" name="Text 3"/>
          <p:cNvSpPr/>
          <p:nvPr/>
        </p:nvSpPr>
        <p:spPr>
          <a:xfrm>
            <a:off x="2348389" y="1618536"/>
            <a:ext cx="5311140"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Input Output Sample</a:t>
            </a:r>
            <a:endParaRPr lang="en-US" sz="4374" dirty="0"/>
          </a:p>
        </p:txBody>
      </p:sp>
      <p:sp>
        <p:nvSpPr>
          <p:cNvPr id="8" name="Shape 4"/>
          <p:cNvSpPr/>
          <p:nvPr/>
        </p:nvSpPr>
        <p:spPr>
          <a:xfrm>
            <a:off x="2348389" y="2819757"/>
            <a:ext cx="499943" cy="499943"/>
          </a:xfrm>
          <a:prstGeom prst="roundRect">
            <a:avLst>
              <a:gd name="adj" fmla="val 80001"/>
            </a:avLst>
          </a:prstGeom>
          <a:solidFill>
            <a:srgbClr val="00002E"/>
          </a:solidFill>
          <a:ln w="27742">
            <a:solidFill>
              <a:srgbClr val="F2B42D"/>
            </a:solidFill>
            <a:prstDash val="solid"/>
          </a:ln>
        </p:spPr>
      </p:sp>
      <p:sp>
        <p:nvSpPr>
          <p:cNvPr id="9" name="Text 5"/>
          <p:cNvSpPr/>
          <p:nvPr/>
        </p:nvSpPr>
        <p:spPr>
          <a:xfrm>
            <a:off x="2499241" y="2861429"/>
            <a:ext cx="198120" cy="416481"/>
          </a:xfrm>
          <a:prstGeom prst="rect">
            <a:avLst/>
          </a:prstGeom>
          <a:noFill/>
          <a:ln/>
        </p:spPr>
        <p:txBody>
          <a:bodyPr wrap="none" rtlCol="0" anchor="t"/>
          <a:lstStyle/>
          <a:p>
            <a:pPr marL="0" indent="0" algn="ctr">
              <a:lnSpc>
                <a:spcPts val="3281"/>
              </a:lnSpc>
              <a:buNone/>
            </a:pPr>
            <a:r>
              <a:rPr lang="en-US" sz="2624" b="1" dirty="0">
                <a:solidFill>
                  <a:srgbClr val="F2B42D"/>
                </a:solidFill>
                <a:latin typeface="Nunito" pitchFamily="34" charset="0"/>
                <a:ea typeface="Nunito" pitchFamily="34" charset="-122"/>
                <a:cs typeface="Nunito" pitchFamily="34" charset="-120"/>
              </a:rPr>
              <a:t>1</a:t>
            </a:r>
            <a:endParaRPr lang="en-US" sz="2624" dirty="0"/>
          </a:p>
        </p:txBody>
      </p:sp>
      <p:sp>
        <p:nvSpPr>
          <p:cNvPr id="10" name="Text 6"/>
          <p:cNvSpPr/>
          <p:nvPr/>
        </p:nvSpPr>
        <p:spPr>
          <a:xfrm>
            <a:off x="3070503" y="2896076"/>
            <a:ext cx="2221944" cy="347186"/>
          </a:xfrm>
          <a:prstGeom prst="rect">
            <a:avLst/>
          </a:prstGeom>
          <a:noFill/>
          <a:ln/>
        </p:spPr>
        <p:txBody>
          <a:bodyPr wrap="none" rtlCol="0" anchor="t"/>
          <a:lstStyle/>
          <a:p>
            <a:pPr marL="0" indent="0">
              <a:lnSpc>
                <a:spcPts val="2734"/>
              </a:lnSpc>
              <a:buNone/>
            </a:pPr>
            <a:r>
              <a:rPr lang="en-US" sz="2187" b="1" dirty="0">
                <a:solidFill>
                  <a:srgbClr val="F2B42D"/>
                </a:solidFill>
                <a:latin typeface="Nunito" pitchFamily="34" charset="0"/>
                <a:ea typeface="Nunito" pitchFamily="34" charset="-122"/>
                <a:cs typeface="Nunito" pitchFamily="34" charset="-120"/>
              </a:rPr>
              <a:t>Input</a:t>
            </a:r>
            <a:endParaRPr lang="en-US" sz="2187" dirty="0"/>
          </a:p>
        </p:txBody>
      </p:sp>
      <p:sp>
        <p:nvSpPr>
          <p:cNvPr id="11" name="Text 7"/>
          <p:cNvSpPr/>
          <p:nvPr/>
        </p:nvSpPr>
        <p:spPr>
          <a:xfrm>
            <a:off x="3425904" y="3493175"/>
            <a:ext cx="377821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FFFFFF"/>
                </a:solidFill>
                <a:latin typeface="PT Sans" pitchFamily="34" charset="0"/>
                <a:ea typeface="PT Sans" pitchFamily="34" charset="-122"/>
                <a:cs typeface="PT Sans" pitchFamily="34" charset="-120"/>
              </a:rPr>
              <a:t>Name: Rahul Kumar</a:t>
            </a:r>
            <a:endParaRPr lang="en-US" sz="1750" dirty="0"/>
          </a:p>
        </p:txBody>
      </p:sp>
      <p:sp>
        <p:nvSpPr>
          <p:cNvPr id="12" name="Text 8"/>
          <p:cNvSpPr/>
          <p:nvPr/>
        </p:nvSpPr>
        <p:spPr>
          <a:xfrm>
            <a:off x="3425904" y="3937397"/>
            <a:ext cx="377821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FFFFFF"/>
                </a:solidFill>
                <a:latin typeface="PT Sans" pitchFamily="34" charset="0"/>
                <a:ea typeface="PT Sans" pitchFamily="34" charset="-122"/>
                <a:cs typeface="PT Sans" pitchFamily="34" charset="-120"/>
              </a:rPr>
              <a:t>Age: 20</a:t>
            </a:r>
            <a:endParaRPr lang="en-US" sz="1750" dirty="0"/>
          </a:p>
        </p:txBody>
      </p:sp>
      <p:sp>
        <p:nvSpPr>
          <p:cNvPr id="13" name="Text 9"/>
          <p:cNvSpPr/>
          <p:nvPr/>
        </p:nvSpPr>
        <p:spPr>
          <a:xfrm>
            <a:off x="3425904" y="4381619"/>
            <a:ext cx="377821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FFFFFF"/>
                </a:solidFill>
                <a:latin typeface="PT Sans" pitchFamily="34" charset="0"/>
                <a:ea typeface="PT Sans" pitchFamily="34" charset="-122"/>
                <a:cs typeface="PT Sans" pitchFamily="34" charset="-120"/>
              </a:rPr>
              <a:t>DOB: 15-02-2003</a:t>
            </a:r>
            <a:endParaRPr lang="en-US" sz="1750" dirty="0"/>
          </a:p>
        </p:txBody>
      </p:sp>
      <p:sp>
        <p:nvSpPr>
          <p:cNvPr id="14" name="Text 10"/>
          <p:cNvSpPr/>
          <p:nvPr/>
        </p:nvSpPr>
        <p:spPr>
          <a:xfrm>
            <a:off x="3425904" y="4825841"/>
            <a:ext cx="377821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FFFFFF"/>
                </a:solidFill>
                <a:latin typeface="PT Sans" pitchFamily="34" charset="0"/>
                <a:ea typeface="PT Sans" pitchFamily="34" charset="-122"/>
                <a:cs typeface="PT Sans" pitchFamily="34" charset="-120"/>
              </a:rPr>
              <a:t>Address: Indrapuri, Bhopal</a:t>
            </a:r>
            <a:endParaRPr lang="en-US" sz="1750" dirty="0"/>
          </a:p>
        </p:txBody>
      </p:sp>
      <p:sp>
        <p:nvSpPr>
          <p:cNvPr id="15" name="Text 11"/>
          <p:cNvSpPr/>
          <p:nvPr/>
        </p:nvSpPr>
        <p:spPr>
          <a:xfrm>
            <a:off x="3425904" y="5270063"/>
            <a:ext cx="377821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FFFFFF"/>
                </a:solidFill>
                <a:latin typeface="PT Sans" pitchFamily="34" charset="0"/>
                <a:ea typeface="PT Sans" pitchFamily="34" charset="-122"/>
                <a:cs typeface="PT Sans" pitchFamily="34" charset="-120"/>
              </a:rPr>
              <a:t>PIN Code(Postal): 843125</a:t>
            </a:r>
            <a:endParaRPr lang="en-US" sz="1750" dirty="0"/>
          </a:p>
        </p:txBody>
      </p:sp>
      <p:sp>
        <p:nvSpPr>
          <p:cNvPr id="16" name="Text 12"/>
          <p:cNvSpPr/>
          <p:nvPr/>
        </p:nvSpPr>
        <p:spPr>
          <a:xfrm>
            <a:off x="3425904" y="5714286"/>
            <a:ext cx="377821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FFFFFF"/>
                </a:solidFill>
                <a:latin typeface="PT Sans" pitchFamily="34" charset="0"/>
                <a:ea typeface="PT Sans" pitchFamily="34" charset="-122"/>
                <a:cs typeface="PT Sans" pitchFamily="34" charset="-120"/>
              </a:rPr>
              <a:t>Mobile No: 9856743216</a:t>
            </a:r>
            <a:endParaRPr lang="en-US" sz="1750" dirty="0"/>
          </a:p>
        </p:txBody>
      </p:sp>
      <p:sp>
        <p:nvSpPr>
          <p:cNvPr id="17" name="Text 13"/>
          <p:cNvSpPr/>
          <p:nvPr/>
        </p:nvSpPr>
        <p:spPr>
          <a:xfrm>
            <a:off x="3070503" y="6269593"/>
            <a:ext cx="4133612" cy="355402"/>
          </a:xfrm>
          <a:prstGeom prst="rect">
            <a:avLst/>
          </a:prstGeom>
          <a:noFill/>
          <a:ln/>
        </p:spPr>
        <p:txBody>
          <a:bodyPr wrap="none" rtlCol="0" anchor="t"/>
          <a:lstStyle/>
          <a:p>
            <a:pPr marL="0" indent="0">
              <a:lnSpc>
                <a:spcPts val="2799"/>
              </a:lnSpc>
              <a:buNone/>
            </a:pPr>
            <a:endParaRPr lang="en-US" sz="1750" dirty="0"/>
          </a:p>
        </p:txBody>
      </p:sp>
      <p:sp>
        <p:nvSpPr>
          <p:cNvPr id="18" name="Text 14"/>
          <p:cNvSpPr/>
          <p:nvPr/>
        </p:nvSpPr>
        <p:spPr>
          <a:xfrm>
            <a:off x="3070503" y="6824901"/>
            <a:ext cx="4133612" cy="355402"/>
          </a:xfrm>
          <a:prstGeom prst="rect">
            <a:avLst/>
          </a:prstGeom>
          <a:noFill/>
          <a:ln/>
        </p:spPr>
        <p:txBody>
          <a:bodyPr wrap="none" rtlCol="0" anchor="t"/>
          <a:lstStyle/>
          <a:p>
            <a:pPr marL="0" indent="0">
              <a:lnSpc>
                <a:spcPts val="2799"/>
              </a:lnSpc>
              <a:buNone/>
            </a:pPr>
            <a:endParaRPr lang="en-US" sz="1750" dirty="0"/>
          </a:p>
        </p:txBody>
      </p:sp>
      <p:sp>
        <p:nvSpPr>
          <p:cNvPr id="19" name="Shape 15"/>
          <p:cNvSpPr/>
          <p:nvPr/>
        </p:nvSpPr>
        <p:spPr>
          <a:xfrm>
            <a:off x="7426285" y="2819757"/>
            <a:ext cx="499943" cy="499943"/>
          </a:xfrm>
          <a:prstGeom prst="roundRect">
            <a:avLst>
              <a:gd name="adj" fmla="val 80001"/>
            </a:avLst>
          </a:prstGeom>
          <a:solidFill>
            <a:srgbClr val="00002E"/>
          </a:solidFill>
          <a:ln w="27742">
            <a:solidFill>
              <a:srgbClr val="D7425E"/>
            </a:solidFill>
            <a:prstDash val="solid"/>
          </a:ln>
        </p:spPr>
      </p:sp>
      <p:sp>
        <p:nvSpPr>
          <p:cNvPr id="20" name="Text 16"/>
          <p:cNvSpPr/>
          <p:nvPr/>
        </p:nvSpPr>
        <p:spPr>
          <a:xfrm>
            <a:off x="7577138" y="2861429"/>
            <a:ext cx="198120" cy="416481"/>
          </a:xfrm>
          <a:prstGeom prst="rect">
            <a:avLst/>
          </a:prstGeom>
          <a:noFill/>
          <a:ln/>
        </p:spPr>
        <p:txBody>
          <a:bodyPr wrap="none" rtlCol="0" anchor="t"/>
          <a:lstStyle/>
          <a:p>
            <a:pPr marL="0" indent="0" algn="ctr">
              <a:lnSpc>
                <a:spcPts val="3281"/>
              </a:lnSpc>
              <a:buNone/>
            </a:pPr>
            <a:r>
              <a:rPr lang="en-US" sz="2624" b="1" dirty="0">
                <a:solidFill>
                  <a:srgbClr val="D7425E"/>
                </a:solidFill>
                <a:latin typeface="Nunito" pitchFamily="34" charset="0"/>
                <a:ea typeface="Nunito" pitchFamily="34" charset="-122"/>
                <a:cs typeface="Nunito" pitchFamily="34" charset="-120"/>
              </a:rPr>
              <a:t>2</a:t>
            </a:r>
            <a:endParaRPr lang="en-US" sz="2624" dirty="0"/>
          </a:p>
        </p:txBody>
      </p:sp>
      <p:sp>
        <p:nvSpPr>
          <p:cNvPr id="21" name="Text 17"/>
          <p:cNvSpPr/>
          <p:nvPr/>
        </p:nvSpPr>
        <p:spPr>
          <a:xfrm>
            <a:off x="8148399" y="2896076"/>
            <a:ext cx="2221944" cy="347186"/>
          </a:xfrm>
          <a:prstGeom prst="rect">
            <a:avLst/>
          </a:prstGeom>
          <a:noFill/>
          <a:ln/>
        </p:spPr>
        <p:txBody>
          <a:bodyPr wrap="none" rtlCol="0" anchor="t"/>
          <a:lstStyle/>
          <a:p>
            <a:pPr marL="0" indent="0">
              <a:lnSpc>
                <a:spcPts val="2734"/>
              </a:lnSpc>
              <a:buNone/>
            </a:pPr>
            <a:r>
              <a:rPr lang="en-US" sz="2187" b="1" dirty="0">
                <a:solidFill>
                  <a:srgbClr val="D7425E"/>
                </a:solidFill>
                <a:latin typeface="Nunito" pitchFamily="34" charset="0"/>
                <a:ea typeface="Nunito" pitchFamily="34" charset="-122"/>
                <a:cs typeface="Nunito" pitchFamily="34" charset="-120"/>
              </a:rPr>
              <a:t>Output</a:t>
            </a:r>
            <a:endParaRPr lang="en-US" sz="2187" dirty="0"/>
          </a:p>
        </p:txBody>
      </p:sp>
      <p:sp>
        <p:nvSpPr>
          <p:cNvPr id="22" name="Text 18"/>
          <p:cNvSpPr/>
          <p:nvPr/>
        </p:nvSpPr>
        <p:spPr>
          <a:xfrm>
            <a:off x="8432721" y="3493175"/>
            <a:ext cx="5746266" cy="621625"/>
          </a:xfrm>
          <a:prstGeom prst="rect">
            <a:avLst/>
          </a:prstGeom>
          <a:noFill/>
          <a:ln/>
        </p:spPr>
        <p:txBody>
          <a:bodyPr wrap="square" rtlCol="0" anchor="t"/>
          <a:lstStyle/>
          <a:p>
            <a:pPr marL="342900" indent="-342900" algn="l">
              <a:lnSpc>
                <a:spcPts val="2239"/>
              </a:lnSpc>
              <a:buSzPct val="100000"/>
              <a:buChar char="•"/>
            </a:pPr>
            <a:r>
              <a:rPr lang="en-US" sz="1750" dirty="0">
                <a:solidFill>
                  <a:srgbClr val="FFFFFF"/>
                </a:solidFill>
                <a:latin typeface="PT Sans" pitchFamily="34" charset="0"/>
                <a:ea typeface="PT Sans" pitchFamily="34" charset="-122"/>
                <a:cs typeface="PT Sans" pitchFamily="34" charset="-120"/>
              </a:rPr>
              <a:t>Your Account is successfully created and your unique account number is generated you can see your baking details below:</a:t>
            </a:r>
          </a:p>
          <a:p>
            <a:pPr marL="342900" indent="-342900" algn="l">
              <a:lnSpc>
                <a:spcPts val="2239"/>
              </a:lnSpc>
              <a:buSzPct val="100000"/>
              <a:buChar char="•"/>
            </a:pPr>
            <a:endParaRPr lang="en-US" sz="1750" dirty="0">
              <a:solidFill>
                <a:srgbClr val="FFFFFF"/>
              </a:solidFill>
              <a:latin typeface="PT Sans" pitchFamily="34" charset="0"/>
              <a:ea typeface="PT Sans" pitchFamily="34" charset="-122"/>
              <a:cs typeface="PT Sans" pitchFamily="34" charset="-120"/>
            </a:endParaRPr>
          </a:p>
          <a:p>
            <a:pPr marL="342900" indent="-342900" algn="l">
              <a:lnSpc>
                <a:spcPts val="2239"/>
              </a:lnSpc>
              <a:buSzPct val="100000"/>
              <a:buChar char="•"/>
            </a:pPr>
            <a:endParaRPr lang="en-US" sz="1750" dirty="0">
              <a:solidFill>
                <a:srgbClr val="FFFFFF"/>
              </a:solidFill>
              <a:latin typeface="PT Sans" pitchFamily="34" charset="0"/>
              <a:ea typeface="PT Sans" pitchFamily="34" charset="-122"/>
              <a:cs typeface="PT Sans" pitchFamily="34" charset="-120"/>
            </a:endParaRPr>
          </a:p>
          <a:p>
            <a:pPr marL="342900" indent="-342900" algn="l">
              <a:lnSpc>
                <a:spcPts val="2239"/>
              </a:lnSpc>
              <a:buSzPct val="100000"/>
              <a:buChar char="•"/>
            </a:pPr>
            <a:endParaRPr lang="en-US" sz="1750" dirty="0">
              <a:solidFill>
                <a:srgbClr val="FFFFFF"/>
              </a:solidFill>
              <a:latin typeface="PT Sans" pitchFamily="34" charset="0"/>
              <a:ea typeface="PT Sans" pitchFamily="34" charset="-122"/>
              <a:cs typeface="PT Sans" pitchFamily="34" charset="-120"/>
            </a:endParaRPr>
          </a:p>
          <a:p>
            <a:pPr marL="342900" indent="-342900" algn="l">
              <a:lnSpc>
                <a:spcPts val="2239"/>
              </a:lnSpc>
              <a:buSzPct val="100000"/>
              <a:buChar char="•"/>
            </a:pPr>
            <a:endParaRPr lang="en-US" sz="1750" dirty="0">
              <a:solidFill>
                <a:srgbClr val="FFFFFF"/>
              </a:solidFill>
              <a:latin typeface="PT Sans" pitchFamily="34" charset="0"/>
              <a:ea typeface="PT Sans" pitchFamily="34" charset="-122"/>
              <a:cs typeface="PT Sans" pitchFamily="34" charset="-120"/>
            </a:endParaRPr>
          </a:p>
          <a:p>
            <a:pPr marL="342900" indent="-342900" algn="l">
              <a:lnSpc>
                <a:spcPts val="2239"/>
              </a:lnSpc>
              <a:buSzPct val="100000"/>
              <a:buChar char="•"/>
            </a:pPr>
            <a:endParaRPr lang="en-US" sz="1750" dirty="0">
              <a:solidFill>
                <a:srgbClr val="FFFFFF"/>
              </a:solidFill>
              <a:latin typeface="PT Sans" pitchFamily="34" charset="0"/>
              <a:ea typeface="PT Sans" pitchFamily="34" charset="-122"/>
              <a:cs typeface="PT Sans" pitchFamily="34" charset="-120"/>
            </a:endParaRPr>
          </a:p>
          <a:p>
            <a:pPr marL="342900" indent="-342900" algn="l">
              <a:lnSpc>
                <a:spcPts val="2239"/>
              </a:lnSpc>
              <a:buSzPct val="100000"/>
              <a:buChar char="•"/>
            </a:pPr>
            <a:endParaRPr lang="en-US" sz="1750" dirty="0">
              <a:solidFill>
                <a:srgbClr val="FFFFFF"/>
              </a:solidFill>
              <a:latin typeface="PT Sans" pitchFamily="34" charset="0"/>
              <a:ea typeface="PT Sans" pitchFamily="34" charset="-122"/>
              <a:cs typeface="PT Sans" pitchFamily="34" charset="-120"/>
            </a:endParaRPr>
          </a:p>
          <a:p>
            <a:pPr marL="342900" indent="-342900" algn="l">
              <a:lnSpc>
                <a:spcPts val="2239"/>
              </a:lnSpc>
              <a:buSzPct val="100000"/>
              <a:buChar char="•"/>
            </a:pPr>
            <a:endParaRPr lang="en-US" sz="1750" dirty="0">
              <a:solidFill>
                <a:srgbClr val="FFFFFF"/>
              </a:solidFill>
              <a:latin typeface="PT Sans" pitchFamily="34" charset="0"/>
              <a:ea typeface="PT Sans" pitchFamily="34" charset="-122"/>
              <a:cs typeface="PT Sans" pitchFamily="34" charset="-120"/>
            </a:endParaRPr>
          </a:p>
          <a:p>
            <a:pPr marL="342900" indent="-342900" algn="l">
              <a:lnSpc>
                <a:spcPts val="2239"/>
              </a:lnSpc>
              <a:buSzPct val="100000"/>
              <a:buChar char="•"/>
            </a:pPr>
            <a:endParaRPr lang="en-US" sz="1750" dirty="0"/>
          </a:p>
        </p:txBody>
      </p:sp>
      <p:sp>
        <p:nvSpPr>
          <p:cNvPr id="23" name="Text 19"/>
          <p:cNvSpPr/>
          <p:nvPr/>
        </p:nvSpPr>
        <p:spPr>
          <a:xfrm>
            <a:off x="8432721" y="4195882"/>
            <a:ext cx="3952191" cy="1833919"/>
          </a:xfrm>
          <a:prstGeom prst="rect">
            <a:avLst/>
          </a:prstGeom>
          <a:noFill/>
          <a:ln/>
        </p:spPr>
        <p:txBody>
          <a:bodyPr wrap="none" rtlCol="0" anchor="t"/>
          <a:lstStyle/>
          <a:p>
            <a:pPr algn="l">
              <a:lnSpc>
                <a:spcPts val="2239"/>
              </a:lnSpc>
              <a:buSzPct val="100000"/>
            </a:pPr>
            <a:endParaRPr lang="en-US" sz="1750" dirty="0">
              <a:solidFill>
                <a:srgbClr val="FFFFFF"/>
              </a:solidFill>
              <a:latin typeface="PT Sans" pitchFamily="34" charset="0"/>
              <a:ea typeface="PT Sans" pitchFamily="34" charset="-122"/>
              <a:cs typeface="PT Sans" pitchFamily="34" charset="-120"/>
            </a:endParaRPr>
          </a:p>
          <a:p>
            <a:pPr marL="342900" indent="-342900" algn="l">
              <a:lnSpc>
                <a:spcPts val="2239"/>
              </a:lnSpc>
              <a:buSzPct val="100000"/>
              <a:buChar char="•"/>
            </a:pPr>
            <a:r>
              <a:rPr lang="en-US" sz="1750" dirty="0">
                <a:solidFill>
                  <a:srgbClr val="FFFFFF"/>
                </a:solidFill>
                <a:latin typeface="PT Sans" pitchFamily="34" charset="0"/>
                <a:ea typeface="PT Sans" pitchFamily="34" charset="-122"/>
                <a:cs typeface="PT Sans" pitchFamily="34" charset="-120"/>
              </a:rPr>
              <a:t>Name: Rahul Kumar</a:t>
            </a:r>
          </a:p>
          <a:p>
            <a:pPr algn="l">
              <a:lnSpc>
                <a:spcPts val="2239"/>
              </a:lnSpc>
              <a:buSzPct val="100000"/>
            </a:pPr>
            <a:r>
              <a:rPr lang="en-US" sz="1750" dirty="0">
                <a:solidFill>
                  <a:srgbClr val="FFFFFF"/>
                </a:solidFill>
                <a:latin typeface="PT Sans" pitchFamily="34" charset="0"/>
                <a:ea typeface="PT Sans" pitchFamily="34" charset="-122"/>
                <a:cs typeface="PT Sans" pitchFamily="34" charset="-120"/>
              </a:rPr>
              <a:t>      Age: 20</a:t>
            </a:r>
          </a:p>
          <a:p>
            <a:pPr algn="l">
              <a:lnSpc>
                <a:spcPts val="2239"/>
              </a:lnSpc>
              <a:buSzPct val="100000"/>
            </a:pPr>
            <a:r>
              <a:rPr lang="en-US" sz="1750" dirty="0">
                <a:solidFill>
                  <a:srgbClr val="FFFFFF"/>
                </a:solidFill>
                <a:latin typeface="PT Sans" pitchFamily="34" charset="0"/>
                <a:ea typeface="PT Sans" pitchFamily="34" charset="-122"/>
                <a:cs typeface="PT Sans" pitchFamily="34" charset="-120"/>
              </a:rPr>
              <a:t>      DOB: 15-02-2003</a:t>
            </a:r>
          </a:p>
          <a:p>
            <a:pPr algn="l">
              <a:lnSpc>
                <a:spcPts val="2239"/>
              </a:lnSpc>
              <a:buSzPct val="100000"/>
            </a:pPr>
            <a:r>
              <a:rPr lang="en-US" sz="1750" dirty="0">
                <a:solidFill>
                  <a:srgbClr val="FFFFFF"/>
                </a:solidFill>
                <a:latin typeface="PT Sans" pitchFamily="34" charset="0"/>
                <a:ea typeface="PT Sans" pitchFamily="34" charset="-122"/>
                <a:cs typeface="PT Sans" pitchFamily="34" charset="-120"/>
              </a:rPr>
              <a:t>      PIN Code(Postal): 843125</a:t>
            </a:r>
          </a:p>
          <a:p>
            <a:pPr algn="l">
              <a:lnSpc>
                <a:spcPts val="2239"/>
              </a:lnSpc>
              <a:buSzPct val="100000"/>
            </a:pPr>
            <a:r>
              <a:rPr lang="en-US" sz="1750" dirty="0">
                <a:solidFill>
                  <a:srgbClr val="FFFFFF"/>
                </a:solidFill>
                <a:latin typeface="PT Sans" pitchFamily="34" charset="0"/>
                <a:ea typeface="PT Sans" pitchFamily="34" charset="-122"/>
                <a:cs typeface="PT Sans" pitchFamily="34" charset="-120"/>
              </a:rPr>
              <a:t>      Mobile No: 9856743216</a:t>
            </a:r>
          </a:p>
          <a:p>
            <a:pPr algn="l">
              <a:lnSpc>
                <a:spcPts val="2239"/>
              </a:lnSpc>
              <a:buSzPct val="100000"/>
            </a:pPr>
            <a:endParaRPr lang="en-US" sz="1750" dirty="0">
              <a:solidFill>
                <a:srgbClr val="FFFFFF"/>
              </a:solidFill>
              <a:latin typeface="PT Sans" pitchFamily="34" charset="0"/>
              <a:ea typeface="PT Sans" pitchFamily="34" charset="-122"/>
              <a:cs typeface="PT Sans" pitchFamily="34" charset="-120"/>
            </a:endParaRPr>
          </a:p>
          <a:p>
            <a:pPr marL="285750" indent="-285750">
              <a:lnSpc>
                <a:spcPts val="2239"/>
              </a:lnSpc>
              <a:buSzPct val="100000"/>
              <a:buFont typeface="Arial" panose="020B0604020202020204" pitchFamily="34" charset="0"/>
              <a:buChar char="•"/>
            </a:pPr>
            <a:r>
              <a:rPr lang="en-US" sz="1750" dirty="0">
                <a:solidFill>
                  <a:srgbClr val="FFFFFF"/>
                </a:solidFill>
                <a:latin typeface="PT Sans" pitchFamily="34" charset="0"/>
                <a:ea typeface="PT Sans" pitchFamily="34" charset="-122"/>
                <a:cs typeface="PT Sans" pitchFamily="34" charset="-120"/>
              </a:rPr>
              <a:t>Your Unique A/c No.: 5715022162025</a:t>
            </a:r>
            <a:endParaRPr lang="en-US" sz="1750" dirty="0"/>
          </a:p>
          <a:p>
            <a:pPr algn="l">
              <a:lnSpc>
                <a:spcPts val="2239"/>
              </a:lnSpc>
              <a:buSzPct val="100000"/>
            </a:pPr>
            <a:endParaRPr lang="en-US" sz="1750" dirty="0"/>
          </a:p>
        </p:txBody>
      </p:sp>
      <p:sp>
        <p:nvSpPr>
          <p:cNvPr id="24" name="Text 20"/>
          <p:cNvSpPr/>
          <p:nvPr/>
        </p:nvSpPr>
        <p:spPr>
          <a:xfrm>
            <a:off x="8148399" y="4919186"/>
            <a:ext cx="4133612" cy="284321"/>
          </a:xfrm>
          <a:prstGeom prst="rect">
            <a:avLst/>
          </a:prstGeom>
          <a:noFill/>
          <a:ln/>
        </p:spPr>
        <p:txBody>
          <a:bodyPr wrap="none" rtlCol="0" anchor="t"/>
          <a:lstStyle/>
          <a:p>
            <a:pPr marL="0" indent="0">
              <a:lnSpc>
                <a:spcPts val="2239"/>
              </a:lnSpc>
              <a:buNone/>
            </a:pPr>
            <a:endParaRPr lang="en-US" sz="1400" dirty="0"/>
          </a:p>
        </p:txBody>
      </p:sp>
      <p:sp>
        <p:nvSpPr>
          <p:cNvPr id="25" name="Text 21"/>
          <p:cNvSpPr/>
          <p:nvPr/>
        </p:nvSpPr>
        <p:spPr>
          <a:xfrm>
            <a:off x="8148399" y="5403413"/>
            <a:ext cx="4133612" cy="284321"/>
          </a:xfrm>
          <a:prstGeom prst="rect">
            <a:avLst/>
          </a:prstGeom>
          <a:noFill/>
          <a:ln/>
        </p:spPr>
        <p:txBody>
          <a:bodyPr wrap="none" rtlCol="0" anchor="t"/>
          <a:lstStyle/>
          <a:p>
            <a:pPr marL="0" indent="0">
              <a:lnSpc>
                <a:spcPts val="2239"/>
              </a:lnSpc>
              <a:buNone/>
            </a:pPr>
            <a:endParaRPr lang="en-US" sz="1400" dirty="0"/>
          </a:p>
        </p:txBody>
      </p:sp>
      <p:sp>
        <p:nvSpPr>
          <p:cNvPr id="26" name="Text 22"/>
          <p:cNvSpPr/>
          <p:nvPr/>
        </p:nvSpPr>
        <p:spPr>
          <a:xfrm>
            <a:off x="8148399" y="5887641"/>
            <a:ext cx="4133612" cy="284321"/>
          </a:xfrm>
          <a:prstGeom prst="rect">
            <a:avLst/>
          </a:prstGeom>
          <a:noFill/>
          <a:ln/>
        </p:spPr>
        <p:txBody>
          <a:bodyPr wrap="none" rtlCol="0" anchor="t"/>
          <a:lstStyle/>
          <a:p>
            <a:pPr marL="0" indent="0">
              <a:lnSpc>
                <a:spcPts val="2239"/>
              </a:lnSpc>
              <a:buNone/>
            </a:pPr>
            <a:endParaRPr lang="en-US" sz="1400" dirty="0"/>
          </a:p>
        </p:txBody>
      </p:sp>
      <p:sp>
        <p:nvSpPr>
          <p:cNvPr id="27" name="Text 23"/>
          <p:cNvSpPr/>
          <p:nvPr/>
        </p:nvSpPr>
        <p:spPr>
          <a:xfrm>
            <a:off x="8148399" y="6371868"/>
            <a:ext cx="4133612" cy="284321"/>
          </a:xfrm>
          <a:prstGeom prst="rect">
            <a:avLst/>
          </a:prstGeom>
          <a:noFill/>
          <a:ln/>
        </p:spPr>
        <p:txBody>
          <a:bodyPr wrap="none" rtlCol="0" anchor="t"/>
          <a:lstStyle/>
          <a:p>
            <a:pPr marL="0" indent="0">
              <a:lnSpc>
                <a:spcPts val="2239"/>
              </a:lnSpc>
              <a:buNone/>
            </a:pPr>
            <a:endParaRPr lang="en-US" sz="1400" dirty="0"/>
          </a:p>
        </p:txBody>
      </p:sp>
      <p:sp>
        <p:nvSpPr>
          <p:cNvPr id="28" name="Text 24"/>
          <p:cNvSpPr/>
          <p:nvPr/>
        </p:nvSpPr>
        <p:spPr>
          <a:xfrm>
            <a:off x="8432721" y="6856095"/>
            <a:ext cx="3849291" cy="284321"/>
          </a:xfrm>
          <a:prstGeom prst="rect">
            <a:avLst/>
          </a:prstGeom>
          <a:noFill/>
          <a:ln/>
        </p:spPr>
        <p:txBody>
          <a:bodyPr wrap="none" rtlCol="0" anchor="t"/>
          <a:lstStyle/>
          <a:p>
            <a:pPr marL="342900" indent="-342900" algn="l">
              <a:lnSpc>
                <a:spcPts val="2239"/>
              </a:lnSpc>
              <a:buSzPct val="100000"/>
              <a:buChar char="•"/>
            </a:pP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TotalTime>
  <Words>902</Words>
  <Application>Microsoft Office PowerPoint</Application>
  <PresentationFormat>Custom</PresentationFormat>
  <Paragraphs>135</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Nunito</vt:lpstr>
      <vt:lpstr>PT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Vishwasjeet Kumar Gupta</cp:lastModifiedBy>
  <cp:revision>6</cp:revision>
  <dcterms:created xsi:type="dcterms:W3CDTF">2023-11-14T10:32:56Z</dcterms:created>
  <dcterms:modified xsi:type="dcterms:W3CDTF">2023-11-19T18:01:56Z</dcterms:modified>
</cp:coreProperties>
</file>